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9"/>
  </p:notesMasterIdLst>
  <p:sldIdLst>
    <p:sldId id="256" r:id="rId2"/>
    <p:sldId id="275" r:id="rId3"/>
    <p:sldId id="272" r:id="rId4"/>
    <p:sldId id="281" r:id="rId5"/>
    <p:sldId id="273" r:id="rId6"/>
    <p:sldId id="279" r:id="rId7"/>
    <p:sldId id="258" r:id="rId8"/>
    <p:sldId id="283" r:id="rId9"/>
    <p:sldId id="282" r:id="rId10"/>
    <p:sldId id="260" r:id="rId11"/>
    <p:sldId id="261" r:id="rId12"/>
    <p:sldId id="262" r:id="rId13"/>
    <p:sldId id="263" r:id="rId14"/>
    <p:sldId id="264" r:id="rId15"/>
    <p:sldId id="265" r:id="rId16"/>
    <p:sldId id="266" r:id="rId17"/>
    <p:sldId id="267" r:id="rId18"/>
    <p:sldId id="268" r:id="rId19"/>
    <p:sldId id="269" r:id="rId20"/>
    <p:sldId id="285" r:id="rId21"/>
    <p:sldId id="270" r:id="rId22"/>
    <p:sldId id="288" r:id="rId23"/>
    <p:sldId id="284" r:id="rId24"/>
    <p:sldId id="290" r:id="rId25"/>
    <p:sldId id="291" r:id="rId26"/>
    <p:sldId id="274" r:id="rId27"/>
    <p:sldId id="276" r:id="rId28"/>
  </p:sldIdLst>
  <p:sldSz cx="9144000" cy="6858000" type="screen4x3"/>
  <p:notesSz cx="6858000" cy="9144000"/>
  <p:defaultTextStyle>
    <a:defPPr>
      <a:defRPr lang="fa-I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80"/>
    <p:restoredTop sz="55461" autoAdjust="0"/>
  </p:normalViewPr>
  <p:slideViewPr>
    <p:cSldViewPr>
      <p:cViewPr varScale="1">
        <p:scale>
          <a:sx n="89" d="100"/>
          <a:sy n="89" d="100"/>
        </p:scale>
        <p:origin x="94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haddadi\Desktop\&#1662;&#1586;&#1588;&#1603;&#1610;%20&#1602;&#1575;&#1606;&#1608;&#1606;&#1610;.xls"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Book1"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a-I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Lbls>
            <c:dLbl>
              <c:idx val="0"/>
              <c:layout>
                <c:manualLayout>
                  <c:x val="1.8974846894138305E-2"/>
                  <c:y val="4.0511081948090303E-3"/>
                </c:manualLayout>
              </c:layout>
              <c:showLegendKey val="0"/>
              <c:showVal val="0"/>
              <c:showCatName val="1"/>
              <c:showSerName val="0"/>
              <c:showPercent val="1"/>
              <c:showBubbleSize val="0"/>
              <c:extLst>
                <c:ext xmlns:c15="http://schemas.microsoft.com/office/drawing/2012/chart" uri="{CE6537A1-D6FC-4f65-9D91-7224C49458BB}"/>
              </c:extLst>
            </c:dLbl>
            <c:dLbl>
              <c:idx val="1"/>
              <c:layout>
                <c:manualLayout>
                  <c:x val="6.9726377952756616E-2"/>
                  <c:y val="-6.1820501603966183E-2"/>
                </c:manualLayout>
              </c:layout>
              <c:spPr/>
              <c:txPr>
                <a:bodyPr/>
                <a:lstStyle/>
                <a:p>
                  <a:pPr algn="ctr" rtl="0">
                    <a:defRPr lang="en-US" sz="1800" b="0" i="0" u="none" strike="noStrike" kern="1200" baseline="0" dirty="0">
                      <a:solidFill>
                        <a:prstClr val="black"/>
                      </a:solidFill>
                      <a:latin typeface="+mn-lt"/>
                      <a:ea typeface="+mn-ea"/>
                      <a:cs typeface="B Arshia" pitchFamily="2" charset="-78"/>
                    </a:defRPr>
                  </a:pPr>
                  <a:endParaRPr lang="en-US"/>
                </a:p>
              </c:txPr>
              <c:showLegendKey val="0"/>
              <c:showVal val="0"/>
              <c:showCatName val="1"/>
              <c:showSerName val="0"/>
              <c:showPercent val="1"/>
              <c:showBubbleSize val="0"/>
              <c:extLst>
                <c:ext xmlns:c15="http://schemas.microsoft.com/office/drawing/2012/chart" uri="{CE6537A1-D6FC-4f65-9D91-7224C49458BB}"/>
              </c:extLst>
            </c:dLbl>
            <c:dLbl>
              <c:idx val="2"/>
              <c:layout>
                <c:manualLayout>
                  <c:x val="0.1020893803715712"/>
                  <c:y val="-1.9304461942257381E-3"/>
                </c:manualLayout>
              </c:layout>
              <c:showLegendKey val="0"/>
              <c:showVal val="0"/>
              <c:showCatName val="1"/>
              <c:showSerName val="0"/>
              <c:showPercent val="1"/>
              <c:showBubbleSize val="0"/>
              <c:extLst>
                <c:ext xmlns:c15="http://schemas.microsoft.com/office/drawing/2012/chart" uri="{CE6537A1-D6FC-4f65-9D91-7224C49458BB}"/>
              </c:extLst>
            </c:dLbl>
            <c:dLbl>
              <c:idx val="3"/>
              <c:layout>
                <c:manualLayout>
                  <c:x val="3.1864422471577294E-2"/>
                  <c:y val="0"/>
                </c:manualLayout>
              </c:layout>
              <c:showLegendKey val="0"/>
              <c:showVal val="0"/>
              <c:showCatName val="1"/>
              <c:showSerName val="0"/>
              <c:showPercent val="1"/>
              <c:showBubbleSize val="0"/>
              <c:extLst>
                <c:ext xmlns:c15="http://schemas.microsoft.com/office/drawing/2012/chart" uri="{CE6537A1-D6FC-4f65-9D91-7224C49458BB}"/>
              </c:extLst>
            </c:dLbl>
            <c:dLbl>
              <c:idx val="5"/>
              <c:layout>
                <c:manualLayout>
                  <c:x val="-9.6634951881015244E-2"/>
                  <c:y val="-8.9970472440945026E-2"/>
                </c:manualLayout>
              </c:layout>
              <c:showLegendKey val="0"/>
              <c:showVal val="0"/>
              <c:showCatName val="1"/>
              <c:showSerName val="0"/>
              <c:showPercent val="1"/>
              <c:showBubbleSize val="0"/>
              <c:extLst>
                <c:ext xmlns:c15="http://schemas.microsoft.com/office/drawing/2012/chart" uri="{CE6537A1-D6FC-4f65-9D91-7224C49458BB}"/>
              </c:extLst>
            </c:dLbl>
            <c:dLbl>
              <c:idx val="6"/>
              <c:layout>
                <c:manualLayout>
                  <c:x val="6.1107830271216234E-3"/>
                  <c:y val="-0.10373067949839609"/>
                </c:manualLayout>
              </c:layout>
              <c:showLegendKey val="0"/>
              <c:showVal val="0"/>
              <c:showCatName val="1"/>
              <c:showSerName val="0"/>
              <c:showPercent val="1"/>
              <c:showBubbleSize val="0"/>
              <c:extLst>
                <c:ext xmlns:c15="http://schemas.microsoft.com/office/drawing/2012/chart" uri="{CE6537A1-D6FC-4f65-9D91-7224C49458BB}"/>
              </c:extLst>
            </c:dLbl>
            <c:spPr>
              <a:noFill/>
              <a:ln>
                <a:noFill/>
              </a:ln>
              <a:effectLst/>
            </c:spPr>
            <c:txPr>
              <a:bodyPr/>
              <a:lstStyle/>
              <a:p>
                <a:pPr algn="ctr">
                  <a:defRPr lang="en-US" sz="1800" b="0" i="0" u="none" strike="noStrike" kern="1200" baseline="0">
                    <a:solidFill>
                      <a:prstClr val="black"/>
                    </a:solidFill>
                    <a:latin typeface="+mn-lt"/>
                    <a:ea typeface="+mn-ea"/>
                    <a:cs typeface="B Arshia" pitchFamily="2" charset="-78"/>
                  </a:defRPr>
                </a:pPr>
                <a:endParaRPr lang="en-US"/>
              </a:p>
            </c:txPr>
            <c:showLegendKey val="0"/>
            <c:showVal val="0"/>
            <c:showCatName val="1"/>
            <c:showSerName val="0"/>
            <c:showPercent val="1"/>
            <c:showBubbleSize val="0"/>
            <c:showLeaderLines val="1"/>
            <c:extLst>
              <c:ext xmlns:c15="http://schemas.microsoft.com/office/drawing/2012/chart" uri="{CE6537A1-D6FC-4f65-9D91-7224C49458BB}"/>
            </c:extLst>
          </c:dLbls>
          <c:cat>
            <c:strRef>
              <c:f>Sheet7!$A$1:$A$7</c:f>
              <c:strCache>
                <c:ptCount val="7"/>
                <c:pt idx="0">
                  <c:v>سوانح ترافيكي</c:v>
                </c:pt>
                <c:pt idx="1">
                  <c:v>غرق شدگي</c:v>
                </c:pt>
                <c:pt idx="2">
                  <c:v>سوختگي با آتش</c:v>
                </c:pt>
                <c:pt idx="3">
                  <c:v>سقوط</c:v>
                </c:pt>
                <c:pt idx="4">
                  <c:v>مسموميت</c:v>
                </c:pt>
                <c:pt idx="5">
                  <c:v>مصدوميتهاي عمدي</c:v>
                </c:pt>
                <c:pt idx="6">
                  <c:v>ساير مصدوميتهاي غير عمدي</c:v>
                </c:pt>
              </c:strCache>
            </c:strRef>
          </c:cat>
          <c:val>
            <c:numRef>
              <c:f>Sheet7!$B$1:$B$7</c:f>
              <c:numCache>
                <c:formatCode>General</c:formatCode>
                <c:ptCount val="7"/>
                <c:pt idx="0">
                  <c:v>22.3</c:v>
                </c:pt>
                <c:pt idx="1">
                  <c:v>16.8</c:v>
                </c:pt>
                <c:pt idx="2">
                  <c:v>9.1</c:v>
                </c:pt>
                <c:pt idx="3">
                  <c:v>4.2</c:v>
                </c:pt>
                <c:pt idx="4">
                  <c:v>3.9</c:v>
                </c:pt>
                <c:pt idx="5">
                  <c:v>12.5</c:v>
                </c:pt>
                <c:pt idx="6">
                  <c:v>31.2</c:v>
                </c:pt>
              </c:numCache>
            </c:numRef>
          </c:val>
        </c:ser>
        <c:dLbls>
          <c:showLegendKey val="0"/>
          <c:showVal val="0"/>
          <c:showCatName val="1"/>
          <c:showSerName val="0"/>
          <c:showPercent val="1"/>
          <c:showBubbleSize val="0"/>
          <c:showLeaderLines val="1"/>
        </c:dLbls>
        <c:firstSliceAng val="360"/>
      </c:pieChart>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a-I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Lbls>
            <c:dLbl>
              <c:idx val="0"/>
              <c:layout>
                <c:manualLayout>
                  <c:x val="2.9538935619395759E-2"/>
                  <c:y val="-0.30660479940007562"/>
                </c:manualLayout>
              </c:layout>
              <c:tx>
                <c:rich>
                  <a:bodyPr/>
                  <a:lstStyle/>
                  <a:p>
                    <a:r>
                      <a:rPr lang="fa-IR"/>
                      <a:t>آسيبهاي ترافيكي
43.3%</a:t>
                    </a:r>
                  </a:p>
                </c:rich>
              </c:tx>
              <c:showLegendKey val="0"/>
              <c:showVal val="0"/>
              <c:showCatName val="1"/>
              <c:showSerName val="0"/>
              <c:showPercent val="1"/>
              <c:showBubbleSize val="0"/>
              <c:extLst>
                <c:ext xmlns:c15="http://schemas.microsoft.com/office/drawing/2012/chart" uri="{CE6537A1-D6FC-4f65-9D91-7224C49458BB}"/>
              </c:extLst>
            </c:dLbl>
            <c:dLbl>
              <c:idx val="2"/>
              <c:layout>
                <c:manualLayout>
                  <c:x val="-1.8891813357020889E-2"/>
                  <c:y val="1.9386535134233943E-2"/>
                </c:manualLayout>
              </c:layout>
              <c:tx>
                <c:rich>
                  <a:bodyPr/>
                  <a:lstStyle/>
                  <a:p>
                    <a:r>
                      <a:rPr lang="fa-IR"/>
                      <a:t>غرق شدگي
10.6%</a:t>
                    </a:r>
                  </a:p>
                </c:rich>
              </c:tx>
              <c:showLegendKey val="0"/>
              <c:showVal val="0"/>
              <c:showCatName val="1"/>
              <c:showSerName val="0"/>
              <c:showPercent val="1"/>
              <c:showBubbleSize val="0"/>
              <c:extLst>
                <c:ext xmlns:c15="http://schemas.microsoft.com/office/drawing/2012/chart" uri="{CE6537A1-D6FC-4f65-9D91-7224C49458BB}"/>
              </c:extLst>
            </c:dLbl>
            <c:dLbl>
              <c:idx val="3"/>
              <c:layout>
                <c:manualLayout>
                  <c:x val="-6.8815948006184134E-4"/>
                  <c:y val="4.7842488105173324E-2"/>
                </c:manualLayout>
              </c:layout>
              <c:showLegendKey val="0"/>
              <c:showVal val="0"/>
              <c:showCatName val="1"/>
              <c:showSerName val="0"/>
              <c:showPercent val="1"/>
              <c:showBubbleSize val="0"/>
              <c:extLst>
                <c:ext xmlns:c15="http://schemas.microsoft.com/office/drawing/2012/chart" uri="{CE6537A1-D6FC-4f65-9D91-7224C49458BB}"/>
              </c:extLst>
            </c:dLbl>
            <c:dLbl>
              <c:idx val="4"/>
              <c:layout>
                <c:manualLayout>
                  <c:x val="-6.4483789524470272E-2"/>
                  <c:y val="3.3395538412286936E-2"/>
                </c:manualLayout>
              </c:layout>
              <c:tx>
                <c:rich>
                  <a:bodyPr/>
                  <a:lstStyle/>
                  <a:p>
                    <a:r>
                      <a:rPr lang="fa-IR"/>
                      <a:t>سقوط
6.3%</a:t>
                    </a:r>
                  </a:p>
                </c:rich>
              </c:tx>
              <c:showLegendKey val="0"/>
              <c:showVal val="0"/>
              <c:showCatName val="1"/>
              <c:showSerName val="0"/>
              <c:showPercent val="1"/>
              <c:showBubbleSize val="0"/>
              <c:extLst>
                <c:ext xmlns:c15="http://schemas.microsoft.com/office/drawing/2012/chart" uri="{CE6537A1-D6FC-4f65-9D91-7224C49458BB}"/>
              </c:extLst>
            </c:dLbl>
            <c:dLbl>
              <c:idx val="5"/>
              <c:tx>
                <c:rich>
                  <a:bodyPr/>
                  <a:lstStyle/>
                  <a:p>
                    <a:r>
                      <a:rPr lang="fa-IR"/>
                      <a:t>سوختگي با آب داغ
5.6%</a:t>
                    </a:r>
                  </a:p>
                </c:rich>
              </c:tx>
              <c:showLegendKey val="0"/>
              <c:showVal val="0"/>
              <c:showCatName val="1"/>
              <c:showSerName val="0"/>
              <c:showPercent val="1"/>
              <c:showBubbleSize val="0"/>
              <c:extLst>
                <c:ext xmlns:c15="http://schemas.microsoft.com/office/drawing/2012/chart" uri="{CE6537A1-D6FC-4f65-9D91-7224C49458BB}"/>
              </c:extLst>
            </c:dLbl>
            <c:dLbl>
              <c:idx val="6"/>
              <c:layout>
                <c:manualLayout>
                  <c:x val="-7.4590398896383844E-2"/>
                  <c:y val="9.9206349206349504E-4"/>
                </c:manualLayout>
              </c:layout>
              <c:tx>
                <c:rich>
                  <a:bodyPr/>
                  <a:lstStyle/>
                  <a:p>
                    <a:r>
                      <a:rPr lang="fa-IR"/>
                      <a:t>خفگي با دود
2.3%</a:t>
                    </a:r>
                  </a:p>
                </c:rich>
              </c:tx>
              <c:showLegendKey val="0"/>
              <c:showVal val="0"/>
              <c:showCatName val="1"/>
              <c:showSerName val="0"/>
              <c:showPercent val="1"/>
              <c:showBubbleSize val="0"/>
              <c:extLst>
                <c:ext xmlns:c15="http://schemas.microsoft.com/office/drawing/2012/chart" uri="{CE6537A1-D6FC-4f65-9D91-7224C49458BB}"/>
              </c:extLst>
            </c:dLbl>
            <c:dLbl>
              <c:idx val="8"/>
              <c:tx>
                <c:rich>
                  <a:bodyPr/>
                  <a:lstStyle/>
                  <a:p>
                    <a:r>
                      <a:rPr lang="fa-IR"/>
                      <a:t>ساير
10.9%</a:t>
                    </a:r>
                  </a:p>
                </c:rich>
              </c:tx>
              <c:showLegendKey val="0"/>
              <c:showVal val="0"/>
              <c:showCatName val="1"/>
              <c:showSerName val="0"/>
              <c:showPercent val="1"/>
              <c:showBubbleSize val="0"/>
              <c:extLst>
                <c:ext xmlns:c15="http://schemas.microsoft.com/office/drawing/2012/chart" uri="{CE6537A1-D6FC-4f65-9D91-7224C49458BB}"/>
              </c:extLst>
            </c:dLbl>
            <c:spPr>
              <a:noFill/>
              <a:ln>
                <a:noFill/>
              </a:ln>
              <a:effectLst/>
            </c:spPr>
            <c:txPr>
              <a:bodyPr/>
              <a:lstStyle/>
              <a:p>
                <a:pPr>
                  <a:defRPr sz="1800" b="0">
                    <a:cs typeface="Arshia" pitchFamily="2" charset="-78"/>
                  </a:defRPr>
                </a:pPr>
                <a:endParaRPr lang="en-US"/>
              </a:p>
            </c:txPr>
            <c:showLegendKey val="0"/>
            <c:showVal val="0"/>
            <c:showCatName val="1"/>
            <c:showSerName val="0"/>
            <c:showPercent val="1"/>
            <c:showBubbleSize val="0"/>
            <c:showLeaderLines val="1"/>
            <c:extLst>
              <c:ext xmlns:c15="http://schemas.microsoft.com/office/drawing/2012/chart" uri="{CE6537A1-D6FC-4f65-9D91-7224C49458BB}"/>
            </c:extLst>
          </c:dLbls>
          <c:cat>
            <c:strRef>
              <c:f>Sheet1!$M$2:$M$10</c:f>
              <c:strCache>
                <c:ptCount val="9"/>
                <c:pt idx="0">
                  <c:v>آسيبهاي ترافيكي</c:v>
                </c:pt>
                <c:pt idx="1">
                  <c:v>انسداد راه هوايي</c:v>
                </c:pt>
                <c:pt idx="2">
                  <c:v>غرق شدگي</c:v>
                </c:pt>
                <c:pt idx="3">
                  <c:v>مسموميت</c:v>
                </c:pt>
                <c:pt idx="4">
                  <c:v>سقوط</c:v>
                </c:pt>
                <c:pt idx="5">
                  <c:v>سوختگي با آب داغ</c:v>
                </c:pt>
                <c:pt idx="6">
                  <c:v>خفگي با دود</c:v>
                </c:pt>
                <c:pt idx="7">
                  <c:v>گزيدگي</c:v>
                </c:pt>
                <c:pt idx="8">
                  <c:v>ساير</c:v>
                </c:pt>
              </c:strCache>
            </c:strRef>
          </c:cat>
          <c:val>
            <c:numRef>
              <c:f>Sheet1!$N$2:$N$10</c:f>
              <c:numCache>
                <c:formatCode>General</c:formatCode>
                <c:ptCount val="9"/>
                <c:pt idx="0">
                  <c:v>43.3</c:v>
                </c:pt>
                <c:pt idx="1">
                  <c:v>12</c:v>
                </c:pt>
                <c:pt idx="2">
                  <c:v>10.6</c:v>
                </c:pt>
                <c:pt idx="3">
                  <c:v>7</c:v>
                </c:pt>
                <c:pt idx="4">
                  <c:v>6.3</c:v>
                </c:pt>
                <c:pt idx="5">
                  <c:v>5.6</c:v>
                </c:pt>
                <c:pt idx="6">
                  <c:v>2.2999999999999998</c:v>
                </c:pt>
                <c:pt idx="7">
                  <c:v>2</c:v>
                </c:pt>
                <c:pt idx="8">
                  <c:v>10.9</c:v>
                </c:pt>
              </c:numCache>
            </c:numRef>
          </c:val>
        </c:ser>
        <c:dLbls>
          <c:showLegendKey val="0"/>
          <c:showVal val="0"/>
          <c:showCatName val="1"/>
          <c:showSerName val="0"/>
          <c:showPercent val="1"/>
          <c:showBubbleSize val="0"/>
          <c:showLeaderLines val="1"/>
        </c:dLbls>
        <c:firstSliceAng val="360"/>
      </c:pieChart>
    </c:plotArea>
    <c:plotVisOnly val="1"/>
    <c:dispBlanksAs val="gap"/>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1"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rtl="1" fontAlgn="auto">
              <a:spcBef>
                <a:spcPts val="0"/>
              </a:spcBef>
              <a:spcAft>
                <a:spcPts val="0"/>
              </a:spcAft>
              <a:defRPr sz="1200">
                <a:latin typeface="+mn-lt"/>
                <a:cs typeface="+mn-cs"/>
              </a:defRPr>
            </a:lvl1pPr>
          </a:lstStyle>
          <a:p>
            <a:pPr>
              <a:defRPr/>
            </a:pPr>
            <a:fld id="{6220ED7F-B25A-4CE8-B6B5-44639D931D9E}" type="datetimeFigureOut">
              <a:rPr lang="en-US"/>
              <a:pPr>
                <a:defRPr/>
              </a:pPr>
              <a:t>10/29/2014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1"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rtl="1" fontAlgn="auto">
              <a:spcBef>
                <a:spcPts val="0"/>
              </a:spcBef>
              <a:spcAft>
                <a:spcPts val="0"/>
              </a:spcAft>
              <a:defRPr sz="1200">
                <a:latin typeface="+mn-lt"/>
                <a:cs typeface="+mn-cs"/>
              </a:defRPr>
            </a:lvl1pPr>
          </a:lstStyle>
          <a:p>
            <a:pPr>
              <a:defRPr/>
            </a:pPr>
            <a:fld id="{E649FD2D-326D-4CD7-A251-C1D99A3E352C}" type="slidenum">
              <a:rPr lang="en-US"/>
              <a:pPr>
                <a:defRPr/>
              </a:pPr>
              <a:t>‹#›</a:t>
            </a:fld>
            <a:endParaRPr lang="en-US"/>
          </a:p>
        </p:txBody>
      </p:sp>
    </p:spTree>
    <p:extLst>
      <p:ext uri="{BB962C8B-B14F-4D97-AF65-F5344CB8AC3E}">
        <p14:creationId xmlns:p14="http://schemas.microsoft.com/office/powerpoint/2010/main" val="15117287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charset="0"/>
            </a:endParaRPr>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D3BD473-1F0C-426F-8A26-4DF846499AD7}" type="slidenum">
              <a:rPr lang="en-US" smtClean="0">
                <a:cs typeface="Arial" charset="0"/>
              </a:rPr>
              <a:pPr fontAlgn="base">
                <a:spcBef>
                  <a:spcPct val="0"/>
                </a:spcBef>
                <a:spcAft>
                  <a:spcPct val="0"/>
                </a:spcAft>
                <a:defRPr/>
              </a:pPr>
              <a:t>5</a:t>
            </a:fld>
            <a:endParaRPr lang="en-US" smtClean="0">
              <a:cs typeface="Arial" charset="0"/>
            </a:endParaRPr>
          </a:p>
        </p:txBody>
      </p:sp>
    </p:spTree>
    <p:extLst>
      <p:ext uri="{BB962C8B-B14F-4D97-AF65-F5344CB8AC3E}">
        <p14:creationId xmlns:p14="http://schemas.microsoft.com/office/powerpoint/2010/main" val="869175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649FD2D-326D-4CD7-A251-C1D99A3E352C}" type="slidenum">
              <a:rPr lang="en-US" smtClean="0"/>
              <a:pPr>
                <a:defRPr/>
              </a:pPr>
              <a:t>6</a:t>
            </a:fld>
            <a:endParaRPr lang="en-US"/>
          </a:p>
        </p:txBody>
      </p:sp>
    </p:spTree>
    <p:extLst>
      <p:ext uri="{BB962C8B-B14F-4D97-AF65-F5344CB8AC3E}">
        <p14:creationId xmlns:p14="http://schemas.microsoft.com/office/powerpoint/2010/main" val="1352420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algn="r" rtl="1" eaLnBrk="1" hangingPunct="1">
              <a:spcBef>
                <a:spcPct val="0"/>
              </a:spcBef>
            </a:pPr>
            <a:endParaRPr lang="en-US" dirty="0" smtClean="0">
              <a:cs typeface="Arial" charset="0"/>
            </a:endParaRPr>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03D4E2C-086E-4876-A9BA-B155D1191812}" type="slidenum">
              <a:rPr lang="en-US" smtClean="0">
                <a:cs typeface="Arial" charset="0"/>
              </a:rPr>
              <a:pPr fontAlgn="base">
                <a:spcBef>
                  <a:spcPct val="0"/>
                </a:spcBef>
                <a:spcAft>
                  <a:spcPct val="0"/>
                </a:spcAft>
                <a:defRPr/>
              </a:pPr>
              <a:t>7</a:t>
            </a:fld>
            <a:endParaRPr lang="en-US" smtClean="0">
              <a:cs typeface="Arial" charset="0"/>
            </a:endParaRPr>
          </a:p>
        </p:txBody>
      </p:sp>
    </p:spTree>
    <p:extLst>
      <p:ext uri="{BB962C8B-B14F-4D97-AF65-F5344CB8AC3E}">
        <p14:creationId xmlns:p14="http://schemas.microsoft.com/office/powerpoint/2010/main" val="39220686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algn="r" rtl="1" eaLnBrk="1" hangingPunct="1">
              <a:spcBef>
                <a:spcPct val="0"/>
              </a:spcBef>
            </a:pPr>
            <a:r>
              <a:rPr lang="fa-IR" dirty="0" smtClean="0"/>
              <a:t>آسيبهاي پسربچه ها معمولا بيشتر و شديدتر از دختر بچه ها است.تئوريهاي مختلفي در مورد تفاوت در مساله آمار آسيبهاي دو گروه جنسي وجود دارد. برخي معتقدند پسرهاي بيشتر در معرض خطرات قرار دارندبرخي ديگر اين آمارها را با سطح بالاي فعاليت پسرها مرتبط ميدانند و برخي ديگر به هيجانات و انگيزش هاي آني و بي احتياطي رفتاري پسرها توجه دارند.</a:t>
            </a:r>
            <a:endParaRPr lang="en-US" dirty="0" smtClean="0">
              <a:cs typeface="Arial" charset="0"/>
            </a:endParaRPr>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7449015-DAF0-4A2C-8366-56C4460B1C84}" type="slidenum">
              <a:rPr lang="en-US" smtClean="0">
                <a:cs typeface="Arial" charset="0"/>
              </a:rPr>
              <a:pPr fontAlgn="base">
                <a:spcBef>
                  <a:spcPct val="0"/>
                </a:spcBef>
                <a:spcAft>
                  <a:spcPct val="0"/>
                </a:spcAft>
                <a:defRPr/>
              </a:pPr>
              <a:t>11</a:t>
            </a:fld>
            <a:endParaRPr lang="en-US" smtClean="0">
              <a:cs typeface="Arial" charset="0"/>
            </a:endParaRPr>
          </a:p>
        </p:txBody>
      </p:sp>
    </p:spTree>
    <p:extLst>
      <p:ext uri="{BB962C8B-B14F-4D97-AF65-F5344CB8AC3E}">
        <p14:creationId xmlns:p14="http://schemas.microsoft.com/office/powerpoint/2010/main" val="25078996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charset="0"/>
            </a:endParaRPr>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6EEAF0D-2079-43BE-92E4-5DFBAD698617}" type="slidenum">
              <a:rPr lang="en-US" smtClean="0">
                <a:cs typeface="Arial" charset="0"/>
              </a:rPr>
              <a:pPr fontAlgn="base">
                <a:spcBef>
                  <a:spcPct val="0"/>
                </a:spcBef>
                <a:spcAft>
                  <a:spcPct val="0"/>
                </a:spcAft>
                <a:defRPr/>
              </a:pPr>
              <a:t>14</a:t>
            </a:fld>
            <a:endParaRPr lang="en-US" smtClean="0">
              <a:cs typeface="Arial" charset="0"/>
            </a:endParaRPr>
          </a:p>
        </p:txBody>
      </p:sp>
    </p:spTree>
    <p:extLst>
      <p:ext uri="{BB962C8B-B14F-4D97-AF65-F5344CB8AC3E}">
        <p14:creationId xmlns:p14="http://schemas.microsoft.com/office/powerpoint/2010/main" val="7121134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charset="0"/>
            </a:endParaRPr>
          </a:p>
        </p:txBody>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054B008-FE49-4EBD-8EB1-75EFBB9D57D5}" type="slidenum">
              <a:rPr lang="en-US" smtClean="0">
                <a:cs typeface="Arial" charset="0"/>
              </a:rPr>
              <a:pPr fontAlgn="base">
                <a:spcBef>
                  <a:spcPct val="0"/>
                </a:spcBef>
                <a:spcAft>
                  <a:spcPct val="0"/>
                </a:spcAft>
                <a:defRPr/>
              </a:pPr>
              <a:t>19</a:t>
            </a:fld>
            <a:endParaRPr lang="en-US" smtClean="0">
              <a:cs typeface="Arial" charset="0"/>
            </a:endParaRPr>
          </a:p>
        </p:txBody>
      </p:sp>
    </p:spTree>
    <p:extLst>
      <p:ext uri="{BB962C8B-B14F-4D97-AF65-F5344CB8AC3E}">
        <p14:creationId xmlns:p14="http://schemas.microsoft.com/office/powerpoint/2010/main" val="3966607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cs typeface="Arial" charset="0"/>
            </a:endParaRPr>
          </a:p>
        </p:txBody>
      </p:sp>
      <p:sp>
        <p:nvSpPr>
          <p:cNvPr id="4" name="Slide Number Placeholder 3"/>
          <p:cNvSpPr>
            <a:spLocks noGrp="1"/>
          </p:cNvSpPr>
          <p:nvPr>
            <p:ph type="sldNum" sz="quarter" idx="5"/>
          </p:nvPr>
        </p:nvSpPr>
        <p:spPr/>
        <p:txBody>
          <a:bodyPr/>
          <a:lstStyle/>
          <a:p>
            <a:pPr>
              <a:defRPr/>
            </a:pPr>
            <a:fld id="{5145C0A5-87F8-4976-B8B4-8E1ABE6E6BF6}" type="slidenum">
              <a:rPr lang="en-US" smtClean="0"/>
              <a:pPr>
                <a:defRPr/>
              </a:pPr>
              <a:t>24</a:t>
            </a:fld>
            <a:endParaRPr lang="en-US"/>
          </a:p>
        </p:txBody>
      </p:sp>
    </p:spTree>
    <p:extLst>
      <p:ext uri="{BB962C8B-B14F-4D97-AF65-F5344CB8AC3E}">
        <p14:creationId xmlns:p14="http://schemas.microsoft.com/office/powerpoint/2010/main" val="313739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cs typeface="Arial" charset="0"/>
            </a:endParaRPr>
          </a:p>
        </p:txBody>
      </p:sp>
      <p:sp>
        <p:nvSpPr>
          <p:cNvPr id="4" name="Slide Number Placeholder 3"/>
          <p:cNvSpPr>
            <a:spLocks noGrp="1"/>
          </p:cNvSpPr>
          <p:nvPr>
            <p:ph type="sldNum" sz="quarter" idx="5"/>
          </p:nvPr>
        </p:nvSpPr>
        <p:spPr/>
        <p:txBody>
          <a:bodyPr/>
          <a:lstStyle/>
          <a:p>
            <a:pPr>
              <a:defRPr/>
            </a:pPr>
            <a:fld id="{9A3B5E77-C982-43B4-8506-97E069301C9D}" type="slidenum">
              <a:rPr lang="en-US" smtClean="0"/>
              <a:pPr>
                <a:defRPr/>
              </a:pPr>
              <a:t>25</a:t>
            </a:fld>
            <a:endParaRPr lang="en-US"/>
          </a:p>
        </p:txBody>
      </p:sp>
    </p:spTree>
    <p:extLst>
      <p:ext uri="{BB962C8B-B14F-4D97-AF65-F5344CB8AC3E}">
        <p14:creationId xmlns:p14="http://schemas.microsoft.com/office/powerpoint/2010/main" val="2884078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0039F2FE-4885-4C4A-84D7-958567131ABA}" type="datetimeFigureOut">
              <a:rPr lang="fa-IR"/>
              <a:pPr>
                <a:defRPr/>
              </a:pPr>
              <a:t>1436/01/06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68F56BFB-A185-4679-9554-77E9CB5E4819}" type="slidenum">
              <a:rPr lang="fa-IR"/>
              <a:pPr>
                <a:defRPr/>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A408FDF7-CEC0-4B77-92AA-9560AC2C5590}" type="datetimeFigureOut">
              <a:rPr lang="fa-IR"/>
              <a:pPr>
                <a:defRPr/>
              </a:pPr>
              <a:t>1436/01/06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F5B19149-5375-4EB3-8086-31678CB862BE}" type="slidenum">
              <a:rPr lang="fa-IR"/>
              <a:pPr>
                <a:defRPr/>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33DA7870-F914-4508-93FE-F07AE6BEB2F3}" type="datetimeFigureOut">
              <a:rPr lang="fa-IR"/>
              <a:pPr>
                <a:defRPr/>
              </a:pPr>
              <a:t>1436/01/06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3ACF6389-BAA9-4E47-9C6B-318E1ECF3F9D}" type="slidenum">
              <a:rPr lang="fa-IR"/>
              <a:pPr>
                <a:defRPr/>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BE4C6901-9AAD-4350-88BA-943EAD357ACF}" type="datetimeFigureOut">
              <a:rPr lang="fa-IR"/>
              <a:pPr>
                <a:defRPr/>
              </a:pPr>
              <a:t>1436/01/06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6B3B7EB7-78DF-4EE7-90FA-814DC17EDA22}" type="slidenum">
              <a:rPr lang="fa-IR"/>
              <a:pPr>
                <a:defRPr/>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E0D9835-0BEB-4384-B218-692128DC6482}" type="datetimeFigureOut">
              <a:rPr lang="fa-IR"/>
              <a:pPr>
                <a:defRPr/>
              </a:pPr>
              <a:t>1436/01/06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93B9F0C0-5DF3-44F9-8117-53ADA4B1E8E9}" type="slidenum">
              <a:rPr lang="fa-IR"/>
              <a:pPr>
                <a:defRPr/>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C3364978-12D8-4B05-933D-F2093F263384}" type="datetimeFigureOut">
              <a:rPr lang="fa-IR"/>
              <a:pPr>
                <a:defRPr/>
              </a:pPr>
              <a:t>1436/01/06</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354355D0-EA13-43C7-A0B5-A380BCFF9BA7}" type="slidenum">
              <a:rPr lang="fa-IR"/>
              <a:pPr>
                <a:defRPr/>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7F4B3E7D-282A-4A32-9E68-DF661FFFA645}" type="datetimeFigureOut">
              <a:rPr lang="fa-IR"/>
              <a:pPr>
                <a:defRPr/>
              </a:pPr>
              <a:t>1436/01/06</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95BE7976-096B-437B-899F-11608799794A}" type="slidenum">
              <a:rPr lang="fa-IR"/>
              <a:pPr>
                <a:defRPr/>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B7AA957D-5A74-4696-9A14-3C761506A124}" type="datetimeFigureOut">
              <a:rPr lang="fa-IR"/>
              <a:pPr>
                <a:defRPr/>
              </a:pPr>
              <a:t>1436/01/06</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75766B62-43DB-4385-84C8-2A02A05D8D6C}" type="slidenum">
              <a:rPr lang="fa-IR"/>
              <a:pPr>
                <a:defRPr/>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00A628B-65A1-41AD-AFDF-2581BD25013E}" type="datetimeFigureOut">
              <a:rPr lang="fa-IR"/>
              <a:pPr>
                <a:defRPr/>
              </a:pPr>
              <a:t>1436/01/06</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5B5A69D0-8018-4BE0-836C-B587435CBCB0}" type="slidenum">
              <a:rPr lang="fa-IR"/>
              <a:pPr>
                <a:defRPr/>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BFDF14-B4DF-4804-AC04-FD42A98F13A7}" type="datetimeFigureOut">
              <a:rPr lang="fa-IR"/>
              <a:pPr>
                <a:defRPr/>
              </a:pPr>
              <a:t>1436/01/06</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95BA7684-B60F-44E7-AE99-F447DFB4BF71}" type="slidenum">
              <a:rPr lang="fa-IR"/>
              <a:pPr>
                <a:defRPr/>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B67EB69-652D-4B7E-8408-06E958A85F62}" type="datetimeFigureOut">
              <a:rPr lang="fa-IR"/>
              <a:pPr>
                <a:defRPr/>
              </a:pPr>
              <a:t>1436/01/06</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9C142061-685D-46AA-B3BE-0E06D8AE4187}" type="slidenum">
              <a:rPr lang="fa-IR"/>
              <a:pPr>
                <a:defRPr/>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rtl="1" fontAlgn="auto">
              <a:spcBef>
                <a:spcPts val="0"/>
              </a:spcBef>
              <a:spcAft>
                <a:spcPts val="0"/>
              </a:spcAft>
              <a:defRPr sz="1200">
                <a:solidFill>
                  <a:schemeClr val="tx1">
                    <a:tint val="75000"/>
                  </a:schemeClr>
                </a:solidFill>
                <a:latin typeface="+mn-lt"/>
                <a:cs typeface="+mn-cs"/>
              </a:defRPr>
            </a:lvl1pPr>
          </a:lstStyle>
          <a:p>
            <a:pPr>
              <a:defRPr/>
            </a:pPr>
            <a:fld id="{8441B65D-3955-45BE-B099-EED236752AA6}" type="datetimeFigureOut">
              <a:rPr lang="fa-IR"/>
              <a:pPr>
                <a:defRPr/>
              </a:pPr>
              <a:t>1436/01/06</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rtl="1" fontAlgn="auto">
              <a:spcBef>
                <a:spcPts val="0"/>
              </a:spcBef>
              <a:spcAft>
                <a:spcPts val="0"/>
              </a:spcAft>
              <a:defRPr sz="1200">
                <a:solidFill>
                  <a:schemeClr val="tx1">
                    <a:tint val="75000"/>
                  </a:schemeClr>
                </a:solidFill>
                <a:latin typeface="+mn-lt"/>
                <a:cs typeface="+mn-cs"/>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rtl="1" fontAlgn="auto">
              <a:spcBef>
                <a:spcPts val="0"/>
              </a:spcBef>
              <a:spcAft>
                <a:spcPts val="0"/>
              </a:spcAft>
              <a:defRPr sz="1200">
                <a:solidFill>
                  <a:schemeClr val="tx1">
                    <a:tint val="75000"/>
                  </a:schemeClr>
                </a:solidFill>
                <a:latin typeface="+mn-lt"/>
                <a:cs typeface="+mn-cs"/>
              </a:defRPr>
            </a:lvl1pPr>
          </a:lstStyle>
          <a:p>
            <a:pPr>
              <a:defRPr/>
            </a:pPr>
            <a:fld id="{9E62D1FD-59DA-4119-8B4B-8FD80A66F53A}"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film%20accidence/&#1587;&#1602;&#1608;&#1591;-%20&#1594;&#1585;&#1602;%20&#1588;&#1583;&#1711;&#1610;-%20&#1578;&#1585;&#1575;&#1601;&#1610;&#1603;&#1610;%20&#1605;&#1587;&#1605;&#1608;&#1605;&#1610;&#1578;.VOB" TargetMode="External"/><Relationship Id="rId2" Type="http://schemas.openxmlformats.org/officeDocument/2006/relationships/hyperlink" Target="film%20accidence/&#1581;&#1608;&#1575;&#1583;&#1579;%20&#1582;&#1575;&#1606;&#1711;&#1740;%20&#1603;&#1604;&#1610;&#1575;&#1578;.DA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6" descr="jeld morabian.bmp"/>
          <p:cNvPicPr>
            <a:picLocks noChangeAspect="1"/>
          </p:cNvPicPr>
          <p:nvPr/>
        </p:nvPicPr>
        <p:blipFill>
          <a:blip r:embed="rId2" cstate="print"/>
          <a:srcRect/>
          <a:stretch>
            <a:fillRect/>
          </a:stretch>
        </p:blipFill>
        <p:spPr bwMode="auto">
          <a:xfrm>
            <a:off x="179388" y="279400"/>
            <a:ext cx="4965700" cy="6389688"/>
          </a:xfrm>
          <a:prstGeom prst="rect">
            <a:avLst/>
          </a:prstGeom>
          <a:noFill/>
          <a:ln w="9525">
            <a:noFill/>
            <a:miter lim="800000"/>
            <a:headEnd/>
            <a:tailEnd/>
          </a:ln>
        </p:spPr>
      </p:pic>
      <p:pic>
        <p:nvPicPr>
          <p:cNvPr id="2051" name="Picture 7" descr="013.jpg"/>
          <p:cNvPicPr>
            <a:picLocks noChangeAspect="1"/>
          </p:cNvPicPr>
          <p:nvPr/>
        </p:nvPicPr>
        <p:blipFill>
          <a:blip r:embed="rId3" cstate="print"/>
          <a:srcRect/>
          <a:stretch>
            <a:fillRect/>
          </a:stretch>
        </p:blipFill>
        <p:spPr bwMode="auto">
          <a:xfrm>
            <a:off x="6156325" y="549275"/>
            <a:ext cx="2232025" cy="1520825"/>
          </a:xfrm>
          <a:prstGeom prst="rect">
            <a:avLst/>
          </a:prstGeom>
          <a:noFill/>
          <a:ln w="9525">
            <a:solidFill>
              <a:srgbClr val="0070C0"/>
            </a:solid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Autofit/>
          </a:bodyPr>
          <a:lstStyle/>
          <a:p>
            <a:pPr eaLnBrk="1" fontAlgn="auto" hangingPunct="1">
              <a:spcAft>
                <a:spcPts val="0"/>
              </a:spcAft>
              <a:defRPr/>
            </a:pPr>
            <a:r>
              <a:rPr lang="fa-IR" sz="3600" b="1" dirty="0" smtClean="0">
                <a:solidFill>
                  <a:srgbClr val="0070C0"/>
                </a:solidFill>
                <a:cs typeface="B Nazanin" pitchFamily="2" charset="-78"/>
              </a:rPr>
              <a:t>ارتباط حوادث با سن: </a:t>
            </a:r>
            <a:r>
              <a:rPr lang="en-US" sz="3600" b="1" dirty="0" smtClean="0">
                <a:solidFill>
                  <a:srgbClr val="0070C0"/>
                </a:solidFill>
                <a:cs typeface="B Nazanin" pitchFamily="2" charset="-78"/>
              </a:rPr>
              <a:t/>
            </a:r>
            <a:br>
              <a:rPr lang="en-US" sz="3600" b="1" dirty="0" smtClean="0">
                <a:solidFill>
                  <a:srgbClr val="0070C0"/>
                </a:solidFill>
                <a:cs typeface="B Nazanin" pitchFamily="2" charset="-78"/>
              </a:rPr>
            </a:br>
            <a:endParaRPr lang="fa-IR" sz="3600" dirty="0">
              <a:solidFill>
                <a:srgbClr val="0070C0"/>
              </a:solidFill>
              <a:cs typeface="B Nazanin" pitchFamily="2" charset="-78"/>
            </a:endParaRPr>
          </a:p>
        </p:txBody>
      </p:sp>
      <p:sp>
        <p:nvSpPr>
          <p:cNvPr id="3" name="Content Placeholder 2"/>
          <p:cNvSpPr>
            <a:spLocks noGrp="1"/>
          </p:cNvSpPr>
          <p:nvPr>
            <p:ph idx="1"/>
          </p:nvPr>
        </p:nvSpPr>
        <p:spPr>
          <a:xfrm>
            <a:off x="457200" y="1700213"/>
            <a:ext cx="8229600" cy="4537075"/>
          </a:xfrm>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lnSpcReduction="10000"/>
          </a:bodyPr>
          <a:lstStyle/>
          <a:p>
            <a:pPr eaLnBrk="1" fontAlgn="auto" hangingPunct="1">
              <a:lnSpc>
                <a:spcPct val="150000"/>
              </a:lnSpc>
              <a:spcAft>
                <a:spcPts val="0"/>
              </a:spcAft>
              <a:buFont typeface="Arial" pitchFamily="34" charset="0"/>
              <a:buChar char="•"/>
              <a:defRPr/>
            </a:pPr>
            <a:r>
              <a:rPr lang="fa-IR" sz="2800" dirty="0" smtClean="0">
                <a:cs typeface="B Nazanin" pitchFamily="2" charset="-78"/>
              </a:rPr>
              <a:t>گروه سنی 4-0 سال بیشتر در معرض خطر حوادث خانگی قرار دارند. </a:t>
            </a:r>
          </a:p>
          <a:p>
            <a:pPr eaLnBrk="1" fontAlgn="auto" hangingPunct="1">
              <a:lnSpc>
                <a:spcPct val="150000"/>
              </a:lnSpc>
              <a:spcAft>
                <a:spcPts val="0"/>
              </a:spcAft>
              <a:buFont typeface="Arial" pitchFamily="34" charset="0"/>
              <a:buChar char="•"/>
              <a:defRPr/>
            </a:pPr>
            <a:r>
              <a:rPr lang="fa-IR" sz="2800" dirty="0" smtClean="0">
                <a:cs typeface="B Nazanin" pitchFamily="2" charset="-78"/>
              </a:rPr>
              <a:t>كودكان </a:t>
            </a:r>
            <a:r>
              <a:rPr lang="fa-IR" sz="2800" dirty="0">
                <a:cs typeface="B Nazanin" pitchFamily="2" charset="-78"/>
              </a:rPr>
              <a:t>تا </a:t>
            </a:r>
            <a:r>
              <a:rPr lang="fa-IR" sz="2800" dirty="0" smtClean="0">
                <a:cs typeface="B Nazanin" pitchFamily="2" charset="-78"/>
              </a:rPr>
              <a:t>سن </a:t>
            </a:r>
            <a:r>
              <a:rPr lang="fa-IR" sz="2800" dirty="0">
                <a:cs typeface="B Nazanin" pitchFamily="2" charset="-78"/>
              </a:rPr>
              <a:t>4 </a:t>
            </a:r>
            <a:r>
              <a:rPr lang="fa-IR" sz="2800" dirty="0" smtClean="0">
                <a:cs typeface="B Nazanin" pitchFamily="2" charset="-78"/>
              </a:rPr>
              <a:t>- </a:t>
            </a:r>
            <a:r>
              <a:rPr lang="fa-IR" sz="2800" dirty="0">
                <a:cs typeface="B Nazanin" pitchFamily="2" charset="-78"/>
              </a:rPr>
              <a:t>5 سالگي نمي‌توانند معناي خطر و مفهوم هشدارهاي كسي را متوجه </a:t>
            </a:r>
            <a:r>
              <a:rPr lang="fa-IR" sz="2800" dirty="0" smtClean="0">
                <a:cs typeface="B Nazanin" pitchFamily="2" charset="-78"/>
              </a:rPr>
              <a:t>شوند.</a:t>
            </a:r>
          </a:p>
          <a:p>
            <a:pPr eaLnBrk="1" fontAlgn="auto" hangingPunct="1">
              <a:lnSpc>
                <a:spcPct val="150000"/>
              </a:lnSpc>
              <a:spcAft>
                <a:spcPts val="0"/>
              </a:spcAft>
              <a:buFont typeface="Arial" pitchFamily="34" charset="0"/>
              <a:buChar char="•"/>
              <a:defRPr/>
            </a:pPr>
            <a:r>
              <a:rPr lang="fa-IR" sz="2800" dirty="0" smtClean="0">
                <a:cs typeface="B Nazanin" pitchFamily="2" charset="-78"/>
              </a:rPr>
              <a:t> کودکان </a:t>
            </a:r>
            <a:r>
              <a:rPr lang="fa-IR" sz="2800" dirty="0">
                <a:cs typeface="B Nazanin" pitchFamily="2" charset="-78"/>
              </a:rPr>
              <a:t>بزرگتر نسبت به كوچكترها با احتمال بیشتری در برابر شکستگی </a:t>
            </a:r>
            <a:r>
              <a:rPr lang="fa-IR" sz="2800" dirty="0" smtClean="0">
                <a:cs typeface="B Nazanin" pitchFamily="2" charset="-78"/>
              </a:rPr>
              <a:t>مقاومند.</a:t>
            </a:r>
          </a:p>
          <a:p>
            <a:pPr eaLnBrk="1" fontAlgn="auto" hangingPunct="1">
              <a:lnSpc>
                <a:spcPct val="150000"/>
              </a:lnSpc>
              <a:spcAft>
                <a:spcPts val="0"/>
              </a:spcAft>
              <a:buFont typeface="Arial" pitchFamily="34" charset="0"/>
              <a:buChar char="•"/>
              <a:defRPr/>
            </a:pPr>
            <a:r>
              <a:rPr lang="fa-IR" sz="2800" dirty="0" smtClean="0">
                <a:cs typeface="B Nazanin" pitchFamily="2" charset="-78"/>
              </a:rPr>
              <a:t>کودکان كوچك‌تر </a:t>
            </a:r>
            <a:r>
              <a:rPr lang="fa-IR" sz="2800" dirty="0">
                <a:cs typeface="B Nazanin" pitchFamily="2" charset="-78"/>
              </a:rPr>
              <a:t>درصد بالاتری از سوختگی‌ها، حوادث مرتبط با مسمومیت و بلع را </a:t>
            </a:r>
            <a:r>
              <a:rPr lang="fa-IR" sz="2800" dirty="0" smtClean="0">
                <a:cs typeface="B Nazanin" pitchFamily="2" charset="-78"/>
              </a:rPr>
              <a:t>دارند.</a:t>
            </a:r>
          </a:p>
          <a:p>
            <a:pPr eaLnBrk="1" fontAlgn="auto" hangingPunct="1">
              <a:lnSpc>
                <a:spcPct val="150000"/>
              </a:lnSpc>
              <a:spcAft>
                <a:spcPts val="0"/>
              </a:spcAft>
              <a:buFont typeface="Arial" pitchFamily="34" charset="0"/>
              <a:buChar char="•"/>
              <a:defRPr/>
            </a:pPr>
            <a:endParaRPr lang="fa-IR" sz="2800" dirty="0">
              <a:cs typeface="B Nazanin"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260350"/>
            <a:ext cx="8229600" cy="1143000"/>
          </a:xfrm>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Autofit/>
          </a:bodyPr>
          <a:lstStyle/>
          <a:p>
            <a:pPr eaLnBrk="1" fontAlgn="auto" hangingPunct="1">
              <a:spcAft>
                <a:spcPts val="0"/>
              </a:spcAft>
              <a:defRPr/>
            </a:pPr>
            <a:r>
              <a:rPr lang="fa-IR" sz="3600" b="1" dirty="0" smtClean="0">
                <a:solidFill>
                  <a:srgbClr val="0070C0"/>
                </a:solidFill>
                <a:cs typeface="B Nazanin" pitchFamily="2" charset="-78"/>
              </a:rPr>
              <a:t>ارتباط حوادث با جنس: </a:t>
            </a:r>
            <a:r>
              <a:rPr lang="en-US" sz="3600" b="1" dirty="0" smtClean="0">
                <a:solidFill>
                  <a:srgbClr val="0070C0"/>
                </a:solidFill>
                <a:cs typeface="B Nazanin" pitchFamily="2" charset="-78"/>
              </a:rPr>
              <a:t/>
            </a:r>
            <a:br>
              <a:rPr lang="en-US" sz="3600" b="1" dirty="0" smtClean="0">
                <a:solidFill>
                  <a:srgbClr val="0070C0"/>
                </a:solidFill>
                <a:cs typeface="B Nazanin" pitchFamily="2" charset="-78"/>
              </a:rPr>
            </a:br>
            <a:endParaRPr lang="fa-IR" sz="3600" b="1" dirty="0">
              <a:solidFill>
                <a:srgbClr val="0070C0"/>
              </a:solidFill>
              <a:cs typeface="B Nazanin" pitchFamily="2" charset="-78"/>
            </a:endParaRPr>
          </a:p>
        </p:txBody>
      </p:sp>
      <p:sp>
        <p:nvSpPr>
          <p:cNvPr id="3" name="Content Placeholder 2"/>
          <p:cNvSpPr>
            <a:spLocks noGrp="1"/>
          </p:cNvSpPr>
          <p:nvPr>
            <p:ph idx="1"/>
          </p:nvPr>
        </p:nvSpPr>
        <p:spPr>
          <a:xfrm>
            <a:off x="468313" y="1844675"/>
            <a:ext cx="8229600" cy="4320629"/>
          </a:xfrm>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spcAft>
                <a:spcPts val="0"/>
              </a:spcAft>
              <a:buFont typeface="Arial" pitchFamily="34" charset="0"/>
              <a:buChar char="•"/>
              <a:defRPr/>
            </a:pPr>
            <a:r>
              <a:rPr lang="fa-IR" sz="2800" dirty="0" smtClean="0">
                <a:cs typeface="B Nazanin" pitchFamily="2" charset="-78"/>
              </a:rPr>
              <a:t>احتمال </a:t>
            </a:r>
            <a:r>
              <a:rPr lang="fa-IR" sz="2800" dirty="0">
                <a:cs typeface="B Nazanin" pitchFamily="2" charset="-78"/>
              </a:rPr>
              <a:t>وقوع حادثه در پسران نسبت به دختران بیشتر </a:t>
            </a:r>
            <a:r>
              <a:rPr lang="fa-IR" sz="2800" dirty="0" smtClean="0">
                <a:cs typeface="B Nazanin" pitchFamily="2" charset="-78"/>
              </a:rPr>
              <a:t>است.</a:t>
            </a:r>
            <a:endParaRPr lang="en-US" sz="2800" dirty="0">
              <a:cs typeface="B Nazanin" pitchFamily="2" charset="-78"/>
            </a:endParaRPr>
          </a:p>
          <a:p>
            <a:pPr eaLnBrk="1" fontAlgn="auto" hangingPunct="1">
              <a:spcAft>
                <a:spcPts val="0"/>
              </a:spcAft>
              <a:buFont typeface="Arial" pitchFamily="34" charset="0"/>
              <a:buNone/>
              <a:defRPr/>
            </a:pPr>
            <a:endParaRPr lang="fa-IR" dirty="0"/>
          </a:p>
        </p:txBody>
      </p:sp>
      <p:pic>
        <p:nvPicPr>
          <p:cNvPr id="5" name="Picture 2"/>
          <p:cNvPicPr>
            <a:picLocks noChangeAspect="1" noChangeArrowheads="1"/>
          </p:cNvPicPr>
          <p:nvPr/>
        </p:nvPicPr>
        <p:blipFill>
          <a:blip r:embed="rId3" cstate="print"/>
          <a:srcRect/>
          <a:stretch>
            <a:fillRect/>
          </a:stretch>
        </p:blipFill>
        <p:spPr bwMode="auto">
          <a:xfrm>
            <a:off x="827584" y="2564904"/>
            <a:ext cx="6048672" cy="331236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404813"/>
            <a:ext cx="8280400" cy="1143000"/>
          </a:xfrm>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Autofit/>
          </a:bodyPr>
          <a:lstStyle/>
          <a:p>
            <a:pPr eaLnBrk="1" fontAlgn="auto" hangingPunct="1">
              <a:spcAft>
                <a:spcPts val="0"/>
              </a:spcAft>
              <a:defRPr/>
            </a:pPr>
            <a:r>
              <a:rPr lang="fa-IR" sz="3200" b="1" dirty="0">
                <a:solidFill>
                  <a:srgbClr val="0070C0"/>
                </a:solidFill>
                <a:cs typeface="B Nazanin" pitchFamily="2" charset="-78"/>
              </a:rPr>
              <a:t>چه عواملي كودكان را در مقابل آسيب‌ها حساس مي‌كنند؟ </a:t>
            </a:r>
            <a:r>
              <a:rPr lang="en-US" sz="3200" b="1" dirty="0">
                <a:solidFill>
                  <a:srgbClr val="0070C0"/>
                </a:solidFill>
                <a:cs typeface="B Nazanin" pitchFamily="2" charset="-78"/>
              </a:rPr>
              <a:t/>
            </a:r>
            <a:br>
              <a:rPr lang="en-US" sz="3200" b="1" dirty="0">
                <a:solidFill>
                  <a:srgbClr val="0070C0"/>
                </a:solidFill>
                <a:cs typeface="B Nazanin" pitchFamily="2" charset="-78"/>
              </a:rPr>
            </a:br>
            <a:endParaRPr lang="fa-IR" sz="3200" dirty="0">
              <a:solidFill>
                <a:srgbClr val="0070C0"/>
              </a:solidFill>
              <a:cs typeface="B Nazanin" pitchFamily="2" charset="-78"/>
            </a:endParaRPr>
          </a:p>
        </p:txBody>
      </p:sp>
      <p:sp>
        <p:nvSpPr>
          <p:cNvPr id="3" name="Content Placeholder 2"/>
          <p:cNvSpPr>
            <a:spLocks noGrp="1"/>
          </p:cNvSpPr>
          <p:nvPr>
            <p:ph idx="1"/>
          </p:nvPr>
        </p:nvSpPr>
        <p:spPr>
          <a:xfrm>
            <a:off x="395288" y="1844675"/>
            <a:ext cx="8302625" cy="3960813"/>
          </a:xfrm>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Autofit/>
          </a:bodyPr>
          <a:lstStyle/>
          <a:p>
            <a:pPr eaLnBrk="1" fontAlgn="auto" hangingPunct="1">
              <a:lnSpc>
                <a:spcPct val="200000"/>
              </a:lnSpc>
              <a:spcAft>
                <a:spcPts val="0"/>
              </a:spcAft>
              <a:buFont typeface="Arial" pitchFamily="34" charset="0"/>
              <a:buChar char="•"/>
              <a:defRPr/>
            </a:pPr>
            <a:r>
              <a:rPr lang="fa-IR" sz="2800" dirty="0">
                <a:cs typeface="B Nazanin" pitchFamily="2" charset="-78"/>
              </a:rPr>
              <a:t>ويژگي‌هاي فيزيكي كودكان </a:t>
            </a:r>
            <a:endParaRPr lang="fa-IR" sz="2800" dirty="0" smtClean="0">
              <a:cs typeface="B Nazanin" pitchFamily="2" charset="-78"/>
            </a:endParaRPr>
          </a:p>
          <a:p>
            <a:pPr lvl="1" eaLnBrk="1" fontAlgn="auto" hangingPunct="1">
              <a:lnSpc>
                <a:spcPct val="200000"/>
              </a:lnSpc>
              <a:spcAft>
                <a:spcPts val="0"/>
              </a:spcAft>
              <a:buFont typeface="Arial" pitchFamily="34" charset="0"/>
              <a:buChar char="–"/>
              <a:defRPr/>
            </a:pPr>
            <a:r>
              <a:rPr lang="fa-IR" dirty="0" smtClean="0">
                <a:cs typeface="B Nazanin" pitchFamily="2" charset="-78"/>
              </a:rPr>
              <a:t>بيشتر </a:t>
            </a:r>
            <a:r>
              <a:rPr lang="fa-IR" dirty="0">
                <a:cs typeface="B Nazanin" pitchFamily="2" charset="-78"/>
              </a:rPr>
              <a:t>در معرض خطر </a:t>
            </a:r>
            <a:r>
              <a:rPr lang="fa-IR" dirty="0" smtClean="0">
                <a:cs typeface="B Nazanin" pitchFamily="2" charset="-78"/>
              </a:rPr>
              <a:t>حوادث قرار مي‌گيرند.</a:t>
            </a:r>
          </a:p>
          <a:p>
            <a:pPr lvl="1" eaLnBrk="1" fontAlgn="auto" hangingPunct="1">
              <a:lnSpc>
                <a:spcPct val="200000"/>
              </a:lnSpc>
              <a:spcAft>
                <a:spcPts val="0"/>
              </a:spcAft>
              <a:buFont typeface="Arial" pitchFamily="34" charset="0"/>
              <a:buChar char="–"/>
              <a:defRPr/>
            </a:pPr>
            <a:r>
              <a:rPr lang="fa-IR" dirty="0" smtClean="0">
                <a:cs typeface="B Nazanin" pitchFamily="2" charset="-78"/>
              </a:rPr>
              <a:t> آسيب </a:t>
            </a:r>
            <a:r>
              <a:rPr lang="fa-IR" dirty="0">
                <a:cs typeface="B Nazanin" pitchFamily="2" charset="-78"/>
              </a:rPr>
              <a:t>بيشتري به آن‌ها وارد </a:t>
            </a:r>
            <a:r>
              <a:rPr lang="fa-IR" dirty="0" smtClean="0">
                <a:cs typeface="B Nazanin" pitchFamily="2" charset="-78"/>
              </a:rPr>
              <a:t>مي‌شود.</a:t>
            </a:r>
          </a:p>
          <a:p>
            <a:pPr eaLnBrk="1" fontAlgn="auto" hangingPunct="1">
              <a:lnSpc>
                <a:spcPct val="200000"/>
              </a:lnSpc>
              <a:spcAft>
                <a:spcPts val="0"/>
              </a:spcAft>
              <a:buFont typeface="Arial" pitchFamily="34" charset="0"/>
              <a:buChar char="•"/>
              <a:defRPr/>
            </a:pPr>
            <a:r>
              <a:rPr lang="fa-IR" sz="2800" dirty="0">
                <a:cs typeface="B Nazanin" pitchFamily="2" charset="-78"/>
              </a:rPr>
              <a:t>توانايي فيزيكي كودكان با توانايي ذهني و ادراكي آن‌ها مطابقت </a:t>
            </a:r>
            <a:r>
              <a:rPr lang="fa-IR" sz="2800" dirty="0" smtClean="0">
                <a:cs typeface="B Nazanin" pitchFamily="2" charset="-78"/>
              </a:rPr>
              <a:t>ندارد.</a:t>
            </a:r>
            <a:endParaRPr lang="fa-IR" sz="2800" dirty="0">
              <a:cs typeface="B Nazanin"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fontScale="92500" lnSpcReduction="10000"/>
          </a:bodyPr>
          <a:lstStyle/>
          <a:p>
            <a:pPr eaLnBrk="1" fontAlgn="auto" hangingPunct="1">
              <a:spcAft>
                <a:spcPts val="0"/>
              </a:spcAft>
              <a:buFont typeface="Arial" pitchFamily="34" charset="0"/>
              <a:buChar char="•"/>
              <a:defRPr/>
            </a:pPr>
            <a:r>
              <a:rPr lang="fa-IR" dirty="0" smtClean="0">
                <a:cs typeface="B Nazanin" pitchFamily="2" charset="-78"/>
              </a:rPr>
              <a:t>نسبت سر به بدن بيشتر از بزرگسالان است.</a:t>
            </a:r>
          </a:p>
          <a:p>
            <a:pPr eaLnBrk="1" fontAlgn="auto" hangingPunct="1">
              <a:spcAft>
                <a:spcPts val="0"/>
              </a:spcAft>
              <a:buFont typeface="Arial" pitchFamily="34" charset="0"/>
              <a:buChar char="•"/>
              <a:defRPr/>
            </a:pPr>
            <a:endParaRPr lang="fa-IR" dirty="0" smtClean="0">
              <a:cs typeface="B Nazanin" pitchFamily="2" charset="-78"/>
            </a:endParaRPr>
          </a:p>
          <a:p>
            <a:pPr eaLnBrk="1" fontAlgn="auto" hangingPunct="1">
              <a:spcAft>
                <a:spcPts val="0"/>
              </a:spcAft>
              <a:buFont typeface="Arial" pitchFamily="34" charset="0"/>
              <a:buChar char="•"/>
              <a:defRPr/>
            </a:pPr>
            <a:r>
              <a:rPr lang="fa-IR" dirty="0" smtClean="0">
                <a:cs typeface="B Nazanin" pitchFamily="2" charset="-78"/>
              </a:rPr>
              <a:t>قد كوتاه‌تري دارند و  احتمال آسيب سر و گردن آن‌ها بيشتر است. </a:t>
            </a:r>
          </a:p>
          <a:p>
            <a:pPr eaLnBrk="1" fontAlgn="auto" hangingPunct="1">
              <a:spcAft>
                <a:spcPts val="0"/>
              </a:spcAft>
              <a:buFont typeface="Arial" pitchFamily="34" charset="0"/>
              <a:buChar char="•"/>
              <a:defRPr/>
            </a:pPr>
            <a:endParaRPr lang="fa-IR" dirty="0" smtClean="0">
              <a:cs typeface="B Nazanin" pitchFamily="2" charset="-78"/>
            </a:endParaRPr>
          </a:p>
          <a:p>
            <a:pPr eaLnBrk="1" fontAlgn="auto" hangingPunct="1">
              <a:spcAft>
                <a:spcPts val="0"/>
              </a:spcAft>
              <a:buFont typeface="Arial" pitchFamily="34" charset="0"/>
              <a:buChar char="•"/>
              <a:defRPr/>
            </a:pPr>
            <a:r>
              <a:rPr lang="fa-IR" dirty="0" smtClean="0">
                <a:cs typeface="B Nazanin" pitchFamily="2" charset="-78"/>
              </a:rPr>
              <a:t>كمتراز بزرگسالان به چشم مي‌آيند و ديدن وسايل نقليه براي آن‌ها قدري مشكل است. </a:t>
            </a:r>
          </a:p>
          <a:p>
            <a:pPr eaLnBrk="1" fontAlgn="auto" hangingPunct="1">
              <a:spcAft>
                <a:spcPts val="0"/>
              </a:spcAft>
              <a:buFont typeface="Arial" pitchFamily="34" charset="0"/>
              <a:buChar char="•"/>
              <a:defRPr/>
            </a:pPr>
            <a:endParaRPr lang="fa-IR" dirty="0" smtClean="0">
              <a:cs typeface="B Nazanin" pitchFamily="2" charset="-78"/>
            </a:endParaRPr>
          </a:p>
          <a:p>
            <a:pPr eaLnBrk="1" fontAlgn="auto" hangingPunct="1">
              <a:spcAft>
                <a:spcPts val="0"/>
              </a:spcAft>
              <a:buFont typeface="Arial" pitchFamily="34" charset="0"/>
              <a:buChar char="•"/>
              <a:defRPr/>
            </a:pPr>
            <a:r>
              <a:rPr lang="fa-IR" dirty="0" smtClean="0">
                <a:cs typeface="B Nazanin" pitchFamily="2" charset="-78"/>
              </a:rPr>
              <a:t>نمي‌توانند سرعت نزديك شدن ماشين‌ها و فاصله آن‌ها را از روي صداي موتور پيش بيني كنند.</a:t>
            </a:r>
          </a:p>
          <a:p>
            <a:pPr eaLnBrk="1" fontAlgn="auto" hangingPunct="1">
              <a:spcAft>
                <a:spcPts val="0"/>
              </a:spcAft>
              <a:buFont typeface="Arial" pitchFamily="34" charset="0"/>
              <a:buChar char="•"/>
              <a:defRPr/>
            </a:pPr>
            <a:endParaRPr lang="fa-IR" dirty="0"/>
          </a:p>
        </p:txBody>
      </p:sp>
      <p:sp>
        <p:nvSpPr>
          <p:cNvPr id="4" name="Title 1"/>
          <p:cNvSpPr>
            <a:spLocks noGrp="1"/>
          </p:cNvSpPr>
          <p:nvPr>
            <p:ph type="title"/>
          </p:nvPr>
        </p:nvSpPr>
        <p:spPr>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Autofit/>
          </a:bodyPr>
          <a:lstStyle/>
          <a:p>
            <a:pPr eaLnBrk="1" fontAlgn="auto" hangingPunct="1">
              <a:spcAft>
                <a:spcPts val="0"/>
              </a:spcAft>
              <a:defRPr/>
            </a:pPr>
            <a:r>
              <a:rPr lang="fa-IR" sz="2800" b="1" dirty="0">
                <a:solidFill>
                  <a:srgbClr val="0070C0"/>
                </a:solidFill>
                <a:cs typeface="B Nazanin" pitchFamily="2" charset="-78"/>
              </a:rPr>
              <a:t>چه عواملي كودكان را در مقابل آسيب‌ها حساس مي‌كنند؟ </a:t>
            </a:r>
            <a:r>
              <a:rPr lang="en-US" sz="2800" b="1" dirty="0">
                <a:solidFill>
                  <a:srgbClr val="0070C0"/>
                </a:solidFill>
                <a:cs typeface="B Nazanin" pitchFamily="2" charset="-78"/>
              </a:rPr>
              <a:t/>
            </a:r>
            <a:br>
              <a:rPr lang="en-US" sz="2800" b="1" dirty="0">
                <a:solidFill>
                  <a:srgbClr val="0070C0"/>
                </a:solidFill>
                <a:cs typeface="B Nazanin" pitchFamily="2" charset="-78"/>
              </a:rPr>
            </a:br>
            <a:endParaRPr lang="fa-IR" sz="2800" dirty="0">
              <a:solidFill>
                <a:srgbClr val="0070C0"/>
              </a:solidFill>
              <a:cs typeface="B Nazanin"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fontScale="85000" lnSpcReduction="20000"/>
          </a:bodyPr>
          <a:lstStyle/>
          <a:p>
            <a:pPr eaLnBrk="1" fontAlgn="auto" hangingPunct="1">
              <a:spcAft>
                <a:spcPts val="0"/>
              </a:spcAft>
              <a:buFont typeface="Arial" pitchFamily="34" charset="0"/>
              <a:buChar char="•"/>
              <a:defRPr/>
            </a:pPr>
            <a:r>
              <a:rPr lang="fa-IR" dirty="0" smtClean="0">
                <a:cs typeface="B Nazanin" pitchFamily="2" charset="-78"/>
              </a:rPr>
              <a:t>پوست آنها در مقابل دماهاي پايين‌تر، عميق‌تر و سريع‌تر مي‌سوزد.</a:t>
            </a:r>
          </a:p>
          <a:p>
            <a:pPr eaLnBrk="1" fontAlgn="auto" hangingPunct="1">
              <a:spcAft>
                <a:spcPts val="0"/>
              </a:spcAft>
              <a:buFont typeface="Arial" pitchFamily="34" charset="0"/>
              <a:buChar char="•"/>
              <a:defRPr/>
            </a:pPr>
            <a:endParaRPr lang="fa-IR" dirty="0" smtClean="0">
              <a:cs typeface="B Nazanin" pitchFamily="2" charset="-78"/>
            </a:endParaRPr>
          </a:p>
          <a:p>
            <a:pPr eaLnBrk="1" fontAlgn="auto" hangingPunct="1">
              <a:spcAft>
                <a:spcPts val="0"/>
              </a:spcAft>
              <a:buFont typeface="Arial" pitchFamily="34" charset="0"/>
              <a:buChar char="•"/>
              <a:defRPr/>
            </a:pPr>
            <a:r>
              <a:rPr lang="fa-IR" dirty="0" smtClean="0">
                <a:cs typeface="B Nazanin" pitchFamily="2" charset="-78"/>
              </a:rPr>
              <a:t>نسبت سطح بدن به حجم آن بيشتر است.</a:t>
            </a:r>
          </a:p>
          <a:p>
            <a:pPr eaLnBrk="1" fontAlgn="auto" hangingPunct="1">
              <a:spcAft>
                <a:spcPts val="0"/>
              </a:spcAft>
              <a:buFont typeface="Arial" pitchFamily="34" charset="0"/>
              <a:buChar char="•"/>
              <a:defRPr/>
            </a:pPr>
            <a:endParaRPr lang="fa-IR" dirty="0" smtClean="0">
              <a:cs typeface="B Nazanin" pitchFamily="2" charset="-78"/>
            </a:endParaRPr>
          </a:p>
          <a:p>
            <a:pPr eaLnBrk="1" fontAlgn="auto" hangingPunct="1">
              <a:spcAft>
                <a:spcPts val="0"/>
              </a:spcAft>
              <a:buFont typeface="Arial" pitchFamily="34" charset="0"/>
              <a:buChar char="•"/>
              <a:defRPr/>
            </a:pPr>
            <a:r>
              <a:rPr lang="fa-IR" dirty="0" smtClean="0">
                <a:cs typeface="B Nazanin" pitchFamily="2" charset="-78"/>
              </a:rPr>
              <a:t> اندازه سوختگي آن‌ها نسبت به بزرگ‌ترها بيشتر مي‌شود و كاهش مايع ميان بافتي در ناحيه سوخته شديدتر است.</a:t>
            </a:r>
          </a:p>
          <a:p>
            <a:pPr eaLnBrk="1" fontAlgn="auto" hangingPunct="1">
              <a:spcAft>
                <a:spcPts val="0"/>
              </a:spcAft>
              <a:buFont typeface="Arial" pitchFamily="34" charset="0"/>
              <a:buChar char="•"/>
              <a:defRPr/>
            </a:pPr>
            <a:endParaRPr lang="fa-IR" dirty="0" smtClean="0">
              <a:cs typeface="B Nazanin" pitchFamily="2" charset="-78"/>
            </a:endParaRPr>
          </a:p>
          <a:p>
            <a:pPr eaLnBrk="1" fontAlgn="auto" hangingPunct="1">
              <a:spcAft>
                <a:spcPts val="0"/>
              </a:spcAft>
              <a:buFont typeface="Arial" pitchFamily="34" charset="0"/>
              <a:buChar char="•"/>
              <a:defRPr/>
            </a:pPr>
            <a:r>
              <a:rPr lang="fa-IR" dirty="0" smtClean="0">
                <a:cs typeface="B Nazanin" pitchFamily="2" charset="-78"/>
              </a:rPr>
              <a:t>ميزان مواد لازم براي ايجاد مسموميت در آنها كمتر از بزرگسالان </a:t>
            </a:r>
            <a:r>
              <a:rPr lang="fa-IR" smtClean="0">
                <a:cs typeface="B Nazanin" pitchFamily="2" charset="-78"/>
              </a:rPr>
              <a:t>است.(مسمومیت با دزهای پایین تر)</a:t>
            </a:r>
            <a:endParaRPr lang="fa-IR" dirty="0" smtClean="0">
              <a:cs typeface="B Nazanin" pitchFamily="2" charset="-78"/>
            </a:endParaRPr>
          </a:p>
          <a:p>
            <a:pPr eaLnBrk="1" fontAlgn="auto" hangingPunct="1">
              <a:spcAft>
                <a:spcPts val="0"/>
              </a:spcAft>
              <a:buFont typeface="Arial" pitchFamily="34" charset="0"/>
              <a:buChar char="•"/>
              <a:defRPr/>
            </a:pPr>
            <a:endParaRPr lang="fa-IR" dirty="0" smtClean="0">
              <a:cs typeface="B Nazanin" pitchFamily="2" charset="-78"/>
            </a:endParaRPr>
          </a:p>
          <a:p>
            <a:pPr eaLnBrk="1" fontAlgn="auto" hangingPunct="1">
              <a:spcAft>
                <a:spcPts val="0"/>
              </a:spcAft>
              <a:buFont typeface="Arial" pitchFamily="34" charset="0"/>
              <a:buChar char="•"/>
              <a:defRPr/>
            </a:pPr>
            <a:r>
              <a:rPr lang="fa-IR" dirty="0" smtClean="0">
                <a:cs typeface="B Nazanin" pitchFamily="2" charset="-78"/>
              </a:rPr>
              <a:t>باريك بودن راه‌هاي هوايي خطر آسپيراسيون را در آن‌ها بالا مي‌برد.</a:t>
            </a:r>
          </a:p>
          <a:p>
            <a:pPr eaLnBrk="1" fontAlgn="auto" hangingPunct="1">
              <a:spcAft>
                <a:spcPts val="0"/>
              </a:spcAft>
              <a:buFont typeface="Arial" pitchFamily="34" charset="0"/>
              <a:buChar char="•"/>
              <a:defRPr/>
            </a:pPr>
            <a:endParaRPr lang="fa-IR" dirty="0"/>
          </a:p>
        </p:txBody>
      </p:sp>
      <p:sp>
        <p:nvSpPr>
          <p:cNvPr id="4" name="Title 1"/>
          <p:cNvSpPr>
            <a:spLocks noGrp="1"/>
          </p:cNvSpPr>
          <p:nvPr>
            <p:ph type="title"/>
          </p:nvPr>
        </p:nvSpPr>
        <p:spPr>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Autofit/>
          </a:bodyPr>
          <a:lstStyle/>
          <a:p>
            <a:pPr eaLnBrk="1" fontAlgn="auto" hangingPunct="1">
              <a:spcAft>
                <a:spcPts val="0"/>
              </a:spcAft>
              <a:defRPr/>
            </a:pPr>
            <a:r>
              <a:rPr lang="fa-IR" sz="3200" b="1" dirty="0">
                <a:solidFill>
                  <a:srgbClr val="0070C0"/>
                </a:solidFill>
                <a:cs typeface="B Nazanin" pitchFamily="2" charset="-78"/>
              </a:rPr>
              <a:t>چه عواملي كودكان را در مقابل آسيب‌ها حساس مي‌كنند؟ </a:t>
            </a:r>
            <a:r>
              <a:rPr lang="en-US" sz="3200" b="1" dirty="0">
                <a:solidFill>
                  <a:srgbClr val="0070C0"/>
                </a:solidFill>
                <a:cs typeface="B Nazanin" pitchFamily="2" charset="-78"/>
              </a:rPr>
              <a:t/>
            </a:r>
            <a:br>
              <a:rPr lang="en-US" sz="3200" b="1" dirty="0">
                <a:solidFill>
                  <a:srgbClr val="0070C0"/>
                </a:solidFill>
                <a:cs typeface="B Nazanin" pitchFamily="2" charset="-78"/>
              </a:rPr>
            </a:br>
            <a:endParaRPr lang="fa-IR" sz="3200" dirty="0">
              <a:solidFill>
                <a:srgbClr val="0070C0"/>
              </a:solidFill>
              <a:cs typeface="B Nazanin"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spcAft>
                <a:spcPts val="0"/>
              </a:spcAft>
              <a:defRPr/>
            </a:pPr>
            <a:r>
              <a:rPr lang="fa-IR" sz="2800" b="1" dirty="0">
                <a:solidFill>
                  <a:srgbClr val="0070C0"/>
                </a:solidFill>
                <a:cs typeface="B Nazanin" pitchFamily="2" charset="-78"/>
              </a:rPr>
              <a:t>عوامل اجتماعي- اقتصادي مؤثر در آسيب كودكان</a:t>
            </a:r>
          </a:p>
        </p:txBody>
      </p:sp>
      <p:sp>
        <p:nvSpPr>
          <p:cNvPr id="3" name="Content Placeholder 2"/>
          <p:cNvSpPr>
            <a:spLocks noGrp="1"/>
          </p:cNvSpPr>
          <p:nvPr>
            <p:ph idx="1"/>
          </p:nvPr>
        </p:nvSpPr>
        <p:spPr>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lnSpcReduction="10000"/>
          </a:bodyPr>
          <a:lstStyle/>
          <a:p>
            <a:pPr eaLnBrk="1" fontAlgn="auto" hangingPunct="1">
              <a:spcAft>
                <a:spcPts val="0"/>
              </a:spcAft>
              <a:buFont typeface="Arial" pitchFamily="34" charset="0"/>
              <a:buChar char="•"/>
              <a:defRPr/>
            </a:pPr>
            <a:r>
              <a:rPr lang="fa-IR" sz="2800" dirty="0" smtClean="0">
                <a:cs typeface="B Nazanin" pitchFamily="2" charset="-78"/>
              </a:rPr>
              <a:t>درآمد خانوار</a:t>
            </a:r>
          </a:p>
          <a:p>
            <a:pPr eaLnBrk="1" fontAlgn="auto" hangingPunct="1">
              <a:spcAft>
                <a:spcPts val="0"/>
              </a:spcAft>
              <a:buFont typeface="Arial" pitchFamily="34" charset="0"/>
              <a:buChar char="•"/>
              <a:defRPr/>
            </a:pPr>
            <a:r>
              <a:rPr lang="fa-IR" sz="2800" dirty="0" smtClean="0">
                <a:cs typeface="B Nazanin" pitchFamily="2" charset="-78"/>
              </a:rPr>
              <a:t>آموزش مادران</a:t>
            </a:r>
          </a:p>
          <a:p>
            <a:pPr eaLnBrk="1" fontAlgn="auto" hangingPunct="1">
              <a:spcAft>
                <a:spcPts val="0"/>
              </a:spcAft>
              <a:buFont typeface="Arial" pitchFamily="34" charset="0"/>
              <a:buChar char="•"/>
              <a:defRPr/>
            </a:pPr>
            <a:r>
              <a:rPr lang="fa-IR" sz="2800" dirty="0" smtClean="0">
                <a:cs typeface="B Nazanin" pitchFamily="2" charset="-78"/>
              </a:rPr>
              <a:t>سن مادر</a:t>
            </a:r>
          </a:p>
          <a:p>
            <a:pPr eaLnBrk="1" fontAlgn="auto" hangingPunct="1">
              <a:spcAft>
                <a:spcPts val="0"/>
              </a:spcAft>
              <a:buFont typeface="Arial" pitchFamily="34" charset="0"/>
              <a:buChar char="•"/>
              <a:defRPr/>
            </a:pPr>
            <a:r>
              <a:rPr lang="fa-IR" sz="2800" dirty="0" smtClean="0">
                <a:cs typeface="B Nazanin" pitchFamily="2" charset="-78"/>
              </a:rPr>
              <a:t> </a:t>
            </a:r>
            <a:r>
              <a:rPr lang="fa-IR" sz="2800" dirty="0">
                <a:cs typeface="B Nazanin" pitchFamily="2" charset="-78"/>
              </a:rPr>
              <a:t>تعداد اعضاي </a:t>
            </a:r>
            <a:r>
              <a:rPr lang="fa-IR" sz="2800" dirty="0" smtClean="0">
                <a:cs typeface="B Nazanin" pitchFamily="2" charset="-78"/>
              </a:rPr>
              <a:t>خانواده</a:t>
            </a:r>
          </a:p>
          <a:p>
            <a:pPr eaLnBrk="1" fontAlgn="auto" hangingPunct="1">
              <a:spcAft>
                <a:spcPts val="0"/>
              </a:spcAft>
              <a:buFont typeface="Arial" pitchFamily="34" charset="0"/>
              <a:buChar char="•"/>
              <a:defRPr/>
            </a:pPr>
            <a:r>
              <a:rPr lang="fa-IR" sz="2800" dirty="0" smtClean="0">
                <a:cs typeface="B Nazanin" pitchFamily="2" charset="-78"/>
              </a:rPr>
              <a:t> </a:t>
            </a:r>
            <a:r>
              <a:rPr lang="fa-IR" sz="2800" dirty="0">
                <a:cs typeface="B Nazanin" pitchFamily="2" charset="-78"/>
              </a:rPr>
              <a:t>تعداد </a:t>
            </a:r>
            <a:r>
              <a:rPr lang="fa-IR" sz="2800" dirty="0" smtClean="0">
                <a:cs typeface="B Nazanin" pitchFamily="2" charset="-78"/>
              </a:rPr>
              <a:t>بچه‌ها</a:t>
            </a:r>
          </a:p>
          <a:p>
            <a:pPr eaLnBrk="1" fontAlgn="auto" hangingPunct="1">
              <a:spcAft>
                <a:spcPts val="0"/>
              </a:spcAft>
              <a:buFont typeface="Arial" pitchFamily="34" charset="0"/>
              <a:buChar char="•"/>
              <a:defRPr/>
            </a:pPr>
            <a:r>
              <a:rPr lang="fa-IR" sz="2800" dirty="0" smtClean="0">
                <a:cs typeface="B Nazanin" pitchFamily="2" charset="-78"/>
              </a:rPr>
              <a:t> </a:t>
            </a:r>
            <a:r>
              <a:rPr lang="fa-IR" sz="2800" dirty="0">
                <a:cs typeface="B Nazanin" pitchFamily="2" charset="-78"/>
              </a:rPr>
              <a:t>جدايي والدين </a:t>
            </a:r>
          </a:p>
          <a:p>
            <a:pPr eaLnBrk="1" fontAlgn="auto" hangingPunct="1">
              <a:spcAft>
                <a:spcPts val="0"/>
              </a:spcAft>
              <a:buFont typeface="Arial" pitchFamily="34" charset="0"/>
              <a:buChar char="•"/>
              <a:defRPr/>
            </a:pPr>
            <a:r>
              <a:rPr lang="fa-IR" sz="2800" dirty="0" smtClean="0">
                <a:cs typeface="B Nazanin" pitchFamily="2" charset="-78"/>
              </a:rPr>
              <a:t>مالكيت منزل(شخصي، استيجاري)</a:t>
            </a:r>
          </a:p>
          <a:p>
            <a:pPr eaLnBrk="1" fontAlgn="auto" hangingPunct="1">
              <a:spcAft>
                <a:spcPts val="0"/>
              </a:spcAft>
              <a:buFont typeface="Arial" pitchFamily="34" charset="0"/>
              <a:buChar char="•"/>
              <a:defRPr/>
            </a:pPr>
            <a:r>
              <a:rPr lang="fa-IR" sz="2800" dirty="0" smtClean="0">
                <a:cs typeface="B Nazanin" pitchFamily="2" charset="-78"/>
              </a:rPr>
              <a:t> </a:t>
            </a:r>
            <a:r>
              <a:rPr lang="fa-IR" sz="2800" dirty="0">
                <a:cs typeface="B Nazanin" pitchFamily="2" charset="-78"/>
              </a:rPr>
              <a:t>سطح ازدحام در محل سكونت </a:t>
            </a:r>
            <a:endParaRPr lang="fa-IR" sz="2800" dirty="0" smtClean="0">
              <a:cs typeface="B Nazanin" pitchFamily="2" charset="-78"/>
            </a:endParaRPr>
          </a:p>
          <a:p>
            <a:pPr eaLnBrk="1" fontAlgn="auto" hangingPunct="1">
              <a:spcAft>
                <a:spcPts val="0"/>
              </a:spcAft>
              <a:buFont typeface="Arial" pitchFamily="34" charset="0"/>
              <a:buChar char="•"/>
              <a:defRPr/>
            </a:pPr>
            <a:r>
              <a:rPr lang="fa-IR" sz="2800" dirty="0" smtClean="0">
                <a:cs typeface="B Nazanin" pitchFamily="2" charset="-78"/>
              </a:rPr>
              <a:t> </a:t>
            </a:r>
            <a:r>
              <a:rPr lang="fa-IR" sz="2800" dirty="0">
                <a:cs typeface="B Nazanin" pitchFamily="2" charset="-78"/>
              </a:rPr>
              <a:t>كليه مسايل مربوط به محله و </a:t>
            </a:r>
            <a:r>
              <a:rPr lang="fa-IR" sz="2800" dirty="0" smtClean="0">
                <a:cs typeface="B Nazanin" pitchFamily="2" charset="-78"/>
              </a:rPr>
              <a:t>همسايگان</a:t>
            </a:r>
            <a:endParaRPr lang="en-US" sz="2800" dirty="0">
              <a:cs typeface="B Nazanin" pitchFamily="2" charset="-78"/>
            </a:endParaRPr>
          </a:p>
          <a:p>
            <a:pPr eaLnBrk="1" fontAlgn="auto" hangingPunct="1">
              <a:spcAft>
                <a:spcPts val="0"/>
              </a:spcAft>
              <a:buFont typeface="Arial" pitchFamily="34" charset="0"/>
              <a:buChar char="•"/>
              <a:defRPr/>
            </a:pPr>
            <a:endParaRPr lang="fa-IR" sz="2800" dirty="0">
              <a:cs typeface="B Nazanin"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337"/>
          </a:xfrm>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fontScale="90000"/>
          </a:bodyPr>
          <a:lstStyle/>
          <a:p>
            <a:pPr eaLnBrk="1" fontAlgn="auto" hangingPunct="1">
              <a:spcAft>
                <a:spcPts val="0"/>
              </a:spcAft>
              <a:defRPr/>
            </a:pPr>
            <a:r>
              <a:rPr lang="fa-IR" sz="3200" b="1" dirty="0" smtClean="0">
                <a:solidFill>
                  <a:srgbClr val="0070C0"/>
                </a:solidFill>
                <a:cs typeface="B Nazanin" pitchFamily="2" charset="-78"/>
              </a:rPr>
              <a:t>چگونگی تأثیر عوامل اقتصادي بر آسيب‌پذيري كودكان </a:t>
            </a:r>
            <a:r>
              <a:rPr lang="en-US" sz="3200" b="1" dirty="0" smtClean="0">
                <a:solidFill>
                  <a:srgbClr val="0070C0"/>
                </a:solidFill>
                <a:cs typeface="B Nazanin" pitchFamily="2" charset="-78"/>
              </a:rPr>
              <a:t/>
            </a:r>
            <a:br>
              <a:rPr lang="en-US" sz="3200" b="1" dirty="0" smtClean="0">
                <a:solidFill>
                  <a:srgbClr val="0070C0"/>
                </a:solidFill>
                <a:cs typeface="B Nazanin" pitchFamily="2" charset="-78"/>
              </a:rPr>
            </a:br>
            <a:endParaRPr lang="fa-IR" sz="3200" dirty="0">
              <a:solidFill>
                <a:srgbClr val="0070C0"/>
              </a:solidFill>
              <a:cs typeface="B Nazanin" pitchFamily="2" charset="-78"/>
            </a:endParaRPr>
          </a:p>
        </p:txBody>
      </p:sp>
      <p:sp>
        <p:nvSpPr>
          <p:cNvPr id="3" name="Content Placeholder 2"/>
          <p:cNvSpPr>
            <a:spLocks noGrp="1"/>
          </p:cNvSpPr>
          <p:nvPr>
            <p:ph idx="1"/>
          </p:nvPr>
        </p:nvSpPr>
        <p:spPr>
          <a:xfrm>
            <a:off x="457200" y="1341438"/>
            <a:ext cx="8229600" cy="5183187"/>
          </a:xfrm>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spcAft>
                <a:spcPts val="0"/>
              </a:spcAft>
              <a:buFont typeface="Arial" pitchFamily="34" charset="0"/>
              <a:buChar char="•"/>
              <a:defRPr/>
            </a:pPr>
            <a:r>
              <a:rPr lang="fa-IR" sz="2800" dirty="0" smtClean="0">
                <a:cs typeface="B Nazanin" pitchFamily="2" charset="-78"/>
              </a:rPr>
              <a:t>بيش </a:t>
            </a:r>
            <a:r>
              <a:rPr lang="fa-IR" sz="2800" dirty="0">
                <a:cs typeface="B Nazanin" pitchFamily="2" charset="-78"/>
              </a:rPr>
              <a:t>از 95% آسيب‌هاي منجر به مرگ كودكان در كشورهاي با درآمد پايين و متوسط اتفاق </a:t>
            </a:r>
            <a:r>
              <a:rPr lang="fa-IR" sz="2800" dirty="0" smtClean="0">
                <a:cs typeface="B Nazanin" pitchFamily="2" charset="-78"/>
              </a:rPr>
              <a:t>مي‌افتد.</a:t>
            </a:r>
          </a:p>
          <a:p>
            <a:pPr eaLnBrk="1" fontAlgn="auto" hangingPunct="1">
              <a:spcAft>
                <a:spcPts val="0"/>
              </a:spcAft>
              <a:buFont typeface="Arial" pitchFamily="34" charset="0"/>
              <a:buChar char="•"/>
              <a:defRPr/>
            </a:pPr>
            <a:endParaRPr lang="fa-IR" sz="2800" dirty="0" smtClean="0">
              <a:cs typeface="B Nazanin" pitchFamily="2" charset="-78"/>
            </a:endParaRPr>
          </a:p>
          <a:p>
            <a:pPr eaLnBrk="1" fontAlgn="auto" hangingPunct="1">
              <a:spcAft>
                <a:spcPts val="0"/>
              </a:spcAft>
              <a:buFont typeface="Arial" pitchFamily="34" charset="0"/>
              <a:buChar char="•"/>
              <a:defRPr/>
            </a:pPr>
            <a:r>
              <a:rPr lang="fa-IR" sz="2800" dirty="0" smtClean="0">
                <a:cs typeface="B Nazanin" pitchFamily="2" charset="-78"/>
              </a:rPr>
              <a:t>زندگي </a:t>
            </a:r>
            <a:r>
              <a:rPr lang="fa-IR" sz="2800" dirty="0">
                <a:cs typeface="B Nazanin" pitchFamily="2" charset="-78"/>
              </a:rPr>
              <a:t>كودكان در فقر </a:t>
            </a:r>
            <a:r>
              <a:rPr lang="fa-IR" sz="2800" dirty="0" smtClean="0">
                <a:cs typeface="B Nazanin" pitchFamily="2" charset="-78"/>
              </a:rPr>
              <a:t>ميتواند آن‌ها </a:t>
            </a:r>
            <a:r>
              <a:rPr lang="fa-IR" sz="2800" dirty="0">
                <a:cs typeface="B Nazanin" pitchFamily="2" charset="-78"/>
              </a:rPr>
              <a:t>را در معرض </a:t>
            </a:r>
            <a:r>
              <a:rPr lang="fa-IR" sz="2800" dirty="0" smtClean="0">
                <a:cs typeface="B Nazanin" pitchFamily="2" charset="-78"/>
              </a:rPr>
              <a:t>خطرات زير قرار دهد:</a:t>
            </a:r>
          </a:p>
          <a:p>
            <a:pPr lvl="1" eaLnBrk="1" fontAlgn="auto" hangingPunct="1">
              <a:spcAft>
                <a:spcPts val="0"/>
              </a:spcAft>
              <a:buFont typeface="Arial" pitchFamily="34" charset="0"/>
              <a:buChar char="–"/>
              <a:defRPr/>
            </a:pPr>
            <a:r>
              <a:rPr lang="fa-IR" sz="2400" dirty="0" smtClean="0">
                <a:cs typeface="B Nazanin" pitchFamily="2" charset="-78"/>
              </a:rPr>
              <a:t>ترافيك سنگين</a:t>
            </a:r>
          </a:p>
          <a:p>
            <a:pPr lvl="1" eaLnBrk="1" fontAlgn="auto" hangingPunct="1">
              <a:spcAft>
                <a:spcPts val="0"/>
              </a:spcAft>
              <a:buFont typeface="Arial" pitchFamily="34" charset="0"/>
              <a:buChar char="–"/>
              <a:defRPr/>
            </a:pPr>
            <a:r>
              <a:rPr lang="fa-IR" sz="2400" dirty="0" smtClean="0">
                <a:cs typeface="B Nazanin" pitchFamily="2" charset="-78"/>
              </a:rPr>
              <a:t>مسير </a:t>
            </a:r>
            <a:r>
              <a:rPr lang="fa-IR" sz="2400" dirty="0">
                <a:cs typeface="B Nazanin" pitchFamily="2" charset="-78"/>
              </a:rPr>
              <a:t>حركت خودروهاي پر </a:t>
            </a:r>
            <a:r>
              <a:rPr lang="fa-IR" sz="2400" dirty="0" smtClean="0">
                <a:cs typeface="B Nazanin" pitchFamily="2" charset="-78"/>
              </a:rPr>
              <a:t>سرعت</a:t>
            </a:r>
          </a:p>
          <a:p>
            <a:pPr lvl="1" eaLnBrk="1" fontAlgn="auto" hangingPunct="1">
              <a:spcAft>
                <a:spcPts val="0"/>
              </a:spcAft>
              <a:buFont typeface="Arial" pitchFamily="34" charset="0"/>
              <a:buChar char="–"/>
              <a:defRPr/>
            </a:pPr>
            <a:r>
              <a:rPr lang="fa-IR" sz="2400" dirty="0" smtClean="0">
                <a:cs typeface="B Nazanin" pitchFamily="2" charset="-78"/>
              </a:rPr>
              <a:t> </a:t>
            </a:r>
            <a:r>
              <a:rPr lang="fa-IR" sz="2400" dirty="0">
                <a:cs typeface="B Nazanin" pitchFamily="2" charset="-78"/>
              </a:rPr>
              <a:t>آشپزخانه ناامن </a:t>
            </a:r>
            <a:endParaRPr lang="fa-IR" sz="2400" dirty="0" smtClean="0">
              <a:cs typeface="B Nazanin" pitchFamily="2" charset="-78"/>
            </a:endParaRPr>
          </a:p>
          <a:p>
            <a:pPr lvl="1" eaLnBrk="1" fontAlgn="auto" hangingPunct="1">
              <a:spcAft>
                <a:spcPts val="0"/>
              </a:spcAft>
              <a:buFont typeface="Arial" pitchFamily="34" charset="0"/>
              <a:buChar char="–"/>
              <a:defRPr/>
            </a:pPr>
            <a:r>
              <a:rPr lang="fa-IR" sz="2400" dirty="0" smtClean="0">
                <a:cs typeface="B Nazanin" pitchFamily="2" charset="-78"/>
              </a:rPr>
              <a:t> </a:t>
            </a:r>
            <a:r>
              <a:rPr lang="fa-IR" sz="2400" dirty="0">
                <a:cs typeface="B Nazanin" pitchFamily="2" charset="-78"/>
              </a:rPr>
              <a:t>اجاق‌هاي پخت و پز </a:t>
            </a:r>
            <a:r>
              <a:rPr lang="fa-IR" sz="2400" dirty="0" smtClean="0">
                <a:cs typeface="B Nazanin" pitchFamily="2" charset="-78"/>
              </a:rPr>
              <a:t>ابتدايي</a:t>
            </a:r>
          </a:p>
          <a:p>
            <a:pPr lvl="1" eaLnBrk="1" fontAlgn="auto" hangingPunct="1">
              <a:spcAft>
                <a:spcPts val="0"/>
              </a:spcAft>
              <a:buFont typeface="Arial" pitchFamily="34" charset="0"/>
              <a:buChar char="–"/>
              <a:defRPr/>
            </a:pPr>
            <a:r>
              <a:rPr lang="fa-IR" sz="2400" dirty="0" smtClean="0">
                <a:cs typeface="B Nazanin" pitchFamily="2" charset="-78"/>
              </a:rPr>
              <a:t> </a:t>
            </a:r>
            <a:r>
              <a:rPr lang="fa-IR" sz="2400" dirty="0">
                <a:cs typeface="B Nazanin" pitchFamily="2" charset="-78"/>
              </a:rPr>
              <a:t>پنجره و پشت بام‌هاي بي‌حفاظ و پله‌هاي بدون نرده </a:t>
            </a:r>
            <a:r>
              <a:rPr lang="fa-IR" sz="2400" dirty="0" smtClean="0">
                <a:cs typeface="B Nazanin" pitchFamily="2" charset="-78"/>
              </a:rPr>
              <a:t>محافظ </a:t>
            </a:r>
          </a:p>
          <a:p>
            <a:pPr lvl="1" eaLnBrk="1" fontAlgn="auto" hangingPunct="1">
              <a:spcAft>
                <a:spcPts val="0"/>
              </a:spcAft>
              <a:buFont typeface="Arial" pitchFamily="34" charset="0"/>
              <a:buChar char="–"/>
              <a:defRPr/>
            </a:pPr>
            <a:r>
              <a:rPr lang="fa-IR" sz="2400" dirty="0" smtClean="0">
                <a:cs typeface="B Nazanin" pitchFamily="2" charset="-78"/>
              </a:rPr>
              <a:t> تنها گذاشتن کودک</a:t>
            </a:r>
          </a:p>
          <a:p>
            <a:pPr lvl="1" eaLnBrk="1" fontAlgn="auto" hangingPunct="1">
              <a:spcAft>
                <a:spcPts val="0"/>
              </a:spcAft>
              <a:buFont typeface="Arial" pitchFamily="34" charset="0"/>
              <a:buChar char="–"/>
              <a:defRPr/>
            </a:pPr>
            <a:r>
              <a:rPr lang="fa-IR" sz="2400" dirty="0" smtClean="0">
                <a:cs typeface="B Nazanin" pitchFamily="2" charset="-78"/>
              </a:rPr>
              <a:t>عدم دسترسي به خدمات </a:t>
            </a:r>
            <a:r>
              <a:rPr lang="fa-IR" sz="2400" dirty="0">
                <a:cs typeface="B Nazanin" pitchFamily="2" charset="-78"/>
              </a:rPr>
              <a:t>مناسب </a:t>
            </a:r>
            <a:r>
              <a:rPr lang="fa-IR" sz="2400" dirty="0" smtClean="0">
                <a:cs typeface="B Nazanin" pitchFamily="2" charset="-78"/>
              </a:rPr>
              <a:t>پزشكي</a:t>
            </a:r>
            <a:endParaRPr lang="en-US" sz="2400" dirty="0">
              <a:cs typeface="B Nazanin" pitchFamily="2" charset="-78"/>
            </a:endParaRPr>
          </a:p>
          <a:p>
            <a:pPr eaLnBrk="1" fontAlgn="auto" hangingPunct="1">
              <a:spcAft>
                <a:spcPts val="0"/>
              </a:spcAft>
              <a:buFont typeface="Arial" pitchFamily="34" charset="0"/>
              <a:buChar char="•"/>
              <a:defRPr/>
            </a:pPr>
            <a:endParaRPr lang="fa-IR" sz="2800" dirty="0">
              <a:cs typeface="B Nazanin"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3775"/>
          </a:xfrm>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Autofit/>
          </a:bodyPr>
          <a:lstStyle/>
          <a:p>
            <a:pPr eaLnBrk="1" fontAlgn="auto" hangingPunct="1">
              <a:spcAft>
                <a:spcPts val="0"/>
              </a:spcAft>
              <a:defRPr/>
            </a:pPr>
            <a:r>
              <a:rPr lang="fa-IR" sz="3600" b="1" dirty="0" smtClean="0">
                <a:solidFill>
                  <a:srgbClr val="0070C0"/>
                </a:solidFill>
                <a:cs typeface="B Nazanin" pitchFamily="2" charset="-78"/>
              </a:rPr>
              <a:t>ماتريس هادون </a:t>
            </a:r>
            <a:r>
              <a:rPr lang="en-US" sz="3600" b="1" dirty="0">
                <a:solidFill>
                  <a:srgbClr val="0070C0"/>
                </a:solidFill>
                <a:cs typeface="B Nazanin" pitchFamily="2" charset="-78"/>
              </a:rPr>
              <a:t/>
            </a:r>
            <a:br>
              <a:rPr lang="en-US" sz="3600" b="1" dirty="0">
                <a:solidFill>
                  <a:srgbClr val="0070C0"/>
                </a:solidFill>
                <a:cs typeface="B Nazanin" pitchFamily="2" charset="-78"/>
              </a:rPr>
            </a:br>
            <a:endParaRPr lang="fa-IR" sz="3600" dirty="0">
              <a:solidFill>
                <a:srgbClr val="0070C0"/>
              </a:solidFill>
              <a:cs typeface="B Nazanin" pitchFamily="2" charset="-78"/>
            </a:endParaRPr>
          </a:p>
        </p:txBody>
      </p:sp>
      <p:sp>
        <p:nvSpPr>
          <p:cNvPr id="3" name="Content Placeholder 2"/>
          <p:cNvSpPr>
            <a:spLocks noGrp="1"/>
          </p:cNvSpPr>
          <p:nvPr>
            <p:ph idx="1"/>
          </p:nvPr>
        </p:nvSpPr>
        <p:spPr>
          <a:xfrm>
            <a:off x="457200" y="1484313"/>
            <a:ext cx="8229600" cy="4824412"/>
          </a:xfrm>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spcAft>
                <a:spcPts val="0"/>
              </a:spcAft>
              <a:buFont typeface="Arial" pitchFamily="34" charset="0"/>
              <a:buChar char="•"/>
              <a:defRPr/>
            </a:pPr>
            <a:r>
              <a:rPr lang="fa-IR" dirty="0" smtClean="0">
                <a:cs typeface="B Nazanin" pitchFamily="2" charset="-78"/>
              </a:rPr>
              <a:t>مدلي براي پيشگيري از آسيبها در سه فاز( پيش از رخداد، حين رخداد و پس از رخداد) كه به سهم و نقش عوامل مختلف (ميزبان، محيط و عامل) توجه دارد.</a:t>
            </a:r>
          </a:p>
          <a:p>
            <a:pPr eaLnBrk="1" fontAlgn="auto" hangingPunct="1">
              <a:spcAft>
                <a:spcPts val="0"/>
              </a:spcAft>
              <a:buFont typeface="Arial" pitchFamily="34" charset="0"/>
              <a:buChar char="•"/>
              <a:defRPr/>
            </a:pPr>
            <a:endParaRPr lang="fa-IR" dirty="0" smtClean="0">
              <a:cs typeface="B Nazanin" pitchFamily="2" charset="-78"/>
            </a:endParaRPr>
          </a:p>
          <a:p>
            <a:pPr eaLnBrk="1" fontAlgn="auto" hangingPunct="1">
              <a:spcAft>
                <a:spcPts val="0"/>
              </a:spcAft>
              <a:buFont typeface="Arial" pitchFamily="34" charset="0"/>
              <a:buChar char="•"/>
              <a:defRPr/>
            </a:pPr>
            <a:r>
              <a:rPr lang="fa-IR" dirty="0" smtClean="0">
                <a:cs typeface="B Nazanin" pitchFamily="2" charset="-78"/>
              </a:rPr>
              <a:t>با </a:t>
            </a:r>
            <a:r>
              <a:rPr lang="fa-IR" dirty="0">
                <a:cs typeface="B Nazanin" pitchFamily="2" charset="-78"/>
              </a:rPr>
              <a:t>استفاده از اين </a:t>
            </a:r>
            <a:r>
              <a:rPr lang="fa-IR" dirty="0" smtClean="0">
                <a:cs typeface="B Nazanin" pitchFamily="2" charset="-78"/>
              </a:rPr>
              <a:t>ماتريس امكان </a:t>
            </a:r>
            <a:r>
              <a:rPr lang="fa-IR" dirty="0">
                <a:cs typeface="B Nazanin" pitchFamily="2" charset="-78"/>
              </a:rPr>
              <a:t>طراحي مداخلات مناسب براي پيشگيري از وقوع حادثه ميسر خواهد </a:t>
            </a:r>
            <a:r>
              <a:rPr lang="fa-IR" dirty="0" smtClean="0">
                <a:cs typeface="B Nazanin" pitchFamily="2" charset="-78"/>
              </a:rPr>
              <a:t>بود. </a:t>
            </a:r>
            <a:endParaRPr lang="en-US" dirty="0">
              <a:cs typeface="B Nazanin" pitchFamily="2" charset="-78"/>
            </a:endParaRPr>
          </a:p>
          <a:p>
            <a:pPr eaLnBrk="1" fontAlgn="auto" hangingPunct="1">
              <a:spcAft>
                <a:spcPts val="0"/>
              </a:spcAft>
              <a:buFont typeface="Arial" pitchFamily="34" charset="0"/>
              <a:buChar char="•"/>
              <a:defRPr/>
            </a:pPr>
            <a:endParaRPr lang="fa-IR" sz="2800" dirty="0">
              <a:cs typeface="B Nazanin"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66775" y="1628775"/>
          <a:ext cx="8208913" cy="4745692"/>
        </p:xfrm>
        <a:graphic>
          <a:graphicData uri="http://schemas.openxmlformats.org/drawingml/2006/table">
            <a:tbl>
              <a:tblPr rtl="1"/>
              <a:tblGrid>
                <a:gridCol w="1323179"/>
                <a:gridCol w="1679671"/>
                <a:gridCol w="1535832"/>
                <a:gridCol w="1978102"/>
                <a:gridCol w="1692129"/>
              </a:tblGrid>
              <a:tr h="633670">
                <a:tc>
                  <a:txBody>
                    <a:bodyPr/>
                    <a:lstStyle/>
                    <a:p>
                      <a:pPr algn="ctr" rtl="1">
                        <a:lnSpc>
                          <a:spcPct val="115000"/>
                        </a:lnSpc>
                        <a:spcAft>
                          <a:spcPts val="0"/>
                        </a:spcAft>
                      </a:pPr>
                      <a:r>
                        <a:rPr lang="fa-IR" sz="1800" b="1" dirty="0">
                          <a:latin typeface="Calibri"/>
                          <a:ea typeface="Calibri"/>
                          <a:cs typeface="B Nazanin"/>
                        </a:rPr>
                        <a:t>موقعيت</a:t>
                      </a:r>
                      <a:endParaRPr lang="en-US" sz="18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a:latin typeface="Calibri"/>
                          <a:ea typeface="Calibri"/>
                          <a:cs typeface="B Nazanin"/>
                        </a:rPr>
                        <a:t>انسان</a:t>
                      </a:r>
                      <a:endParaRPr lang="en-US" sz="18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smtClean="0">
                          <a:latin typeface="Calibri"/>
                          <a:ea typeface="Calibri"/>
                          <a:cs typeface="B Nazanin"/>
                        </a:rPr>
                        <a:t>عامل خطر</a:t>
                      </a:r>
                      <a:endParaRPr lang="en-US" sz="18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a:latin typeface="Calibri"/>
                          <a:ea typeface="Calibri"/>
                          <a:cs typeface="B Nazanin"/>
                        </a:rPr>
                        <a:t>محيط فيزيكي</a:t>
                      </a:r>
                      <a:endParaRPr lang="en-US" sz="18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800" b="1" dirty="0" smtClean="0">
                          <a:latin typeface="Calibri"/>
                          <a:ea typeface="Calibri"/>
                          <a:cs typeface="B Nazanin"/>
                        </a:rPr>
                        <a:t>محيط </a:t>
                      </a:r>
                      <a:r>
                        <a:rPr lang="fa-IR" sz="1800" b="1" dirty="0">
                          <a:latin typeface="Calibri"/>
                          <a:ea typeface="Calibri"/>
                          <a:cs typeface="B Nazanin"/>
                        </a:rPr>
                        <a:t>اجتماعي اقتصادي</a:t>
                      </a:r>
                      <a:endParaRPr lang="en-US" sz="18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26595">
                <a:tc>
                  <a:txBody>
                    <a:bodyPr/>
                    <a:lstStyle/>
                    <a:p>
                      <a:pPr algn="ctr" rtl="1">
                        <a:lnSpc>
                          <a:spcPct val="115000"/>
                        </a:lnSpc>
                        <a:spcAft>
                          <a:spcPts val="0"/>
                        </a:spcAft>
                      </a:pPr>
                      <a:r>
                        <a:rPr lang="fa-IR" sz="1800" b="1" dirty="0">
                          <a:latin typeface="Calibri"/>
                          <a:ea typeface="Calibri"/>
                          <a:cs typeface="B Nazanin"/>
                        </a:rPr>
                        <a:t>قبل از </a:t>
                      </a:r>
                      <a:r>
                        <a:rPr lang="fa-IR" sz="1800" b="1" dirty="0" smtClean="0">
                          <a:latin typeface="Calibri"/>
                          <a:ea typeface="Calibri"/>
                          <a:cs typeface="B Nazanin"/>
                        </a:rPr>
                        <a:t>رخداد</a:t>
                      </a:r>
                      <a:endParaRPr lang="en-US" sz="18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10000"/>
                      </a:schemeClr>
                    </a:solidFill>
                  </a:tcPr>
                </a:tc>
                <a:tc>
                  <a:txBody>
                    <a:bodyPr/>
                    <a:lstStyle/>
                    <a:p>
                      <a:pPr algn="ctr" rtl="1">
                        <a:lnSpc>
                          <a:spcPct val="115000"/>
                        </a:lnSpc>
                        <a:spcAft>
                          <a:spcPts val="0"/>
                        </a:spcAft>
                      </a:pPr>
                      <a:r>
                        <a:rPr lang="fa-IR" sz="1800" dirty="0">
                          <a:latin typeface="Calibri"/>
                          <a:ea typeface="Calibri"/>
                          <a:cs typeface="B Nazanin"/>
                        </a:rPr>
                        <a:t>آيا فرد در معرض خطر قرار دارد؟</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10000"/>
                      </a:schemeClr>
                    </a:solidFill>
                  </a:tcPr>
                </a:tc>
                <a:tc>
                  <a:txBody>
                    <a:bodyPr/>
                    <a:lstStyle/>
                    <a:p>
                      <a:pPr algn="ctr" rtl="1">
                        <a:lnSpc>
                          <a:spcPct val="115000"/>
                        </a:lnSpc>
                        <a:spcAft>
                          <a:spcPts val="0"/>
                        </a:spcAft>
                      </a:pPr>
                      <a:r>
                        <a:rPr lang="fa-IR" sz="1800" dirty="0">
                          <a:latin typeface="Calibri"/>
                          <a:ea typeface="Calibri"/>
                          <a:cs typeface="B Nazanin"/>
                        </a:rPr>
                        <a:t>آيا حامل خطرناك است؟ </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10000"/>
                      </a:schemeClr>
                    </a:solidFill>
                  </a:tcPr>
                </a:tc>
                <a:tc>
                  <a:txBody>
                    <a:bodyPr/>
                    <a:lstStyle/>
                    <a:p>
                      <a:pPr algn="ctr" rtl="1">
                        <a:lnSpc>
                          <a:spcPct val="115000"/>
                        </a:lnSpc>
                        <a:spcAft>
                          <a:spcPts val="0"/>
                        </a:spcAft>
                      </a:pPr>
                      <a:r>
                        <a:rPr lang="fa-IR" sz="1800" dirty="0">
                          <a:latin typeface="Calibri"/>
                          <a:ea typeface="Calibri"/>
                          <a:cs typeface="B Nazanin"/>
                        </a:rPr>
                        <a:t>آيا محيط </a:t>
                      </a:r>
                      <a:r>
                        <a:rPr lang="fa-IR" sz="1800" dirty="0" smtClean="0">
                          <a:latin typeface="Calibri"/>
                          <a:ea typeface="Calibri"/>
                          <a:cs typeface="B Nazanin"/>
                        </a:rPr>
                        <a:t> فیزیکی پیرامون خطرناك </a:t>
                      </a:r>
                      <a:r>
                        <a:rPr lang="fa-IR" sz="1800" dirty="0">
                          <a:latin typeface="Calibri"/>
                          <a:ea typeface="Calibri"/>
                          <a:cs typeface="B Nazanin"/>
                        </a:rPr>
                        <a:t>است؟ </a:t>
                      </a:r>
                      <a:r>
                        <a:rPr lang="fa-IR" sz="1800" dirty="0" smtClean="0">
                          <a:latin typeface="Calibri"/>
                          <a:ea typeface="Calibri"/>
                          <a:cs typeface="B Nazanin"/>
                        </a:rPr>
                        <a:t>و آیا داراي </a:t>
                      </a:r>
                      <a:r>
                        <a:rPr lang="fa-IR" sz="1800" dirty="0">
                          <a:latin typeface="Calibri"/>
                          <a:ea typeface="Calibri"/>
                          <a:cs typeface="B Nazanin"/>
                        </a:rPr>
                        <a:t>خصوصياتي براي كاهش يا افزايش مخاطرات هست؟ </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10000"/>
                      </a:schemeClr>
                    </a:solidFill>
                  </a:tcPr>
                </a:tc>
                <a:tc>
                  <a:txBody>
                    <a:bodyPr/>
                    <a:lstStyle/>
                    <a:p>
                      <a:pPr algn="ctr" rtl="1">
                        <a:lnSpc>
                          <a:spcPct val="115000"/>
                        </a:lnSpc>
                        <a:spcAft>
                          <a:spcPts val="0"/>
                        </a:spcAft>
                      </a:pPr>
                      <a:r>
                        <a:rPr lang="fa-IR" sz="1800" dirty="0">
                          <a:latin typeface="Calibri"/>
                          <a:ea typeface="Calibri"/>
                          <a:cs typeface="B Nazanin"/>
                        </a:rPr>
                        <a:t>آيا </a:t>
                      </a:r>
                      <a:r>
                        <a:rPr lang="fa-IR" sz="1800" dirty="0" smtClean="0">
                          <a:latin typeface="Calibri"/>
                          <a:ea typeface="Calibri"/>
                          <a:cs typeface="B Nazanin"/>
                        </a:rPr>
                        <a:t>محیط اجتماعی اقتصادی باعث </a:t>
                      </a:r>
                      <a:r>
                        <a:rPr lang="fa-IR" sz="1800" dirty="0">
                          <a:latin typeface="Calibri"/>
                          <a:ea typeface="Calibri"/>
                          <a:cs typeface="B Nazanin"/>
                        </a:rPr>
                        <a:t>تقويت يا تضعيف خطرات موجود هست؟ </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10000"/>
                      </a:schemeClr>
                    </a:solidFill>
                  </a:tcPr>
                </a:tc>
              </a:tr>
              <a:tr h="1267341">
                <a:tc>
                  <a:txBody>
                    <a:bodyPr/>
                    <a:lstStyle/>
                    <a:p>
                      <a:pPr algn="ctr" rtl="1">
                        <a:lnSpc>
                          <a:spcPct val="115000"/>
                        </a:lnSpc>
                        <a:spcAft>
                          <a:spcPts val="0"/>
                        </a:spcAft>
                      </a:pPr>
                      <a:r>
                        <a:rPr lang="fa-IR" sz="1800" b="1" dirty="0" smtClean="0">
                          <a:latin typeface="Calibri"/>
                          <a:ea typeface="Calibri"/>
                          <a:cs typeface="B Nazanin"/>
                        </a:rPr>
                        <a:t>حین رخداد</a:t>
                      </a:r>
                      <a:endParaRPr lang="en-US" sz="18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70000"/>
                      </a:schemeClr>
                    </a:solidFill>
                  </a:tcPr>
                </a:tc>
                <a:tc>
                  <a:txBody>
                    <a:bodyPr/>
                    <a:lstStyle/>
                    <a:p>
                      <a:pPr algn="ctr" rtl="1">
                        <a:lnSpc>
                          <a:spcPct val="115000"/>
                        </a:lnSpc>
                        <a:spcAft>
                          <a:spcPts val="0"/>
                        </a:spcAft>
                      </a:pPr>
                      <a:r>
                        <a:rPr lang="fa-IR" sz="1800" dirty="0">
                          <a:latin typeface="Calibri"/>
                          <a:ea typeface="Calibri"/>
                          <a:cs typeface="B Nazanin"/>
                        </a:rPr>
                        <a:t>آيا فرد قادر است در مقابل انرژي يا نيروي منتقل شده مقاومت كند؟</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70000"/>
                      </a:schemeClr>
                    </a:solidFill>
                  </a:tcPr>
                </a:tc>
                <a:tc>
                  <a:txBody>
                    <a:bodyPr/>
                    <a:lstStyle/>
                    <a:p>
                      <a:pPr algn="ctr" rtl="1">
                        <a:lnSpc>
                          <a:spcPct val="115000"/>
                        </a:lnSpc>
                        <a:spcAft>
                          <a:spcPts val="0"/>
                        </a:spcAft>
                      </a:pPr>
                      <a:r>
                        <a:rPr lang="fa-IR" sz="1800" dirty="0">
                          <a:latin typeface="Calibri"/>
                          <a:ea typeface="Calibri"/>
                          <a:cs typeface="B Nazanin"/>
                        </a:rPr>
                        <a:t>آيا حامل محافظت ايجاد مي‌كند؟ </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70000"/>
                      </a:schemeClr>
                    </a:solidFill>
                  </a:tcPr>
                </a:tc>
                <a:tc>
                  <a:txBody>
                    <a:bodyPr/>
                    <a:lstStyle/>
                    <a:p>
                      <a:pPr algn="ctr" rtl="1">
                        <a:lnSpc>
                          <a:spcPct val="115000"/>
                        </a:lnSpc>
                        <a:spcAft>
                          <a:spcPts val="0"/>
                        </a:spcAft>
                      </a:pPr>
                      <a:r>
                        <a:rPr lang="fa-IR" sz="1800" dirty="0">
                          <a:latin typeface="Calibri"/>
                          <a:ea typeface="Calibri"/>
                          <a:cs typeface="B Nazanin"/>
                        </a:rPr>
                        <a:t>آيا محيط </a:t>
                      </a:r>
                      <a:r>
                        <a:rPr lang="fa-IR" sz="1800" dirty="0" smtClean="0">
                          <a:latin typeface="+mn-lt"/>
                          <a:ea typeface="Calibri"/>
                          <a:cs typeface="B Nazanin"/>
                        </a:rPr>
                        <a:t>فیزیکی پیرامون در </a:t>
                      </a:r>
                      <a:r>
                        <a:rPr lang="fa-IR" sz="1800" dirty="0" smtClean="0">
                          <a:latin typeface="Calibri"/>
                          <a:ea typeface="Calibri"/>
                          <a:cs typeface="B Nazanin"/>
                        </a:rPr>
                        <a:t>ایجاد</a:t>
                      </a:r>
                      <a:r>
                        <a:rPr lang="fa-IR" sz="1800" baseline="0" dirty="0" smtClean="0">
                          <a:latin typeface="Calibri"/>
                          <a:ea typeface="Calibri"/>
                          <a:cs typeface="B Nazanin"/>
                        </a:rPr>
                        <a:t> </a:t>
                      </a:r>
                      <a:r>
                        <a:rPr lang="fa-IR" sz="1800" dirty="0" smtClean="0">
                          <a:latin typeface="Calibri"/>
                          <a:ea typeface="Calibri"/>
                          <a:cs typeface="B Nazanin"/>
                        </a:rPr>
                        <a:t>آسيب </a:t>
                      </a:r>
                      <a:r>
                        <a:rPr lang="fa-IR" sz="1800" dirty="0">
                          <a:latin typeface="Calibri"/>
                          <a:ea typeface="Calibri"/>
                          <a:cs typeface="B Nazanin"/>
                        </a:rPr>
                        <a:t>مؤثر بوده است؟ </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70000"/>
                      </a:schemeClr>
                    </a:solidFill>
                  </a:tcPr>
                </a:tc>
                <a:tc>
                  <a:txBody>
                    <a:bodyPr/>
                    <a:lstStyle/>
                    <a:p>
                      <a:pPr algn="ctr" rtl="1">
                        <a:lnSpc>
                          <a:spcPct val="115000"/>
                        </a:lnSpc>
                        <a:spcAft>
                          <a:spcPts val="0"/>
                        </a:spcAft>
                      </a:pPr>
                      <a:r>
                        <a:rPr lang="fa-IR" sz="1800" dirty="0">
                          <a:latin typeface="Calibri"/>
                          <a:ea typeface="Calibri"/>
                          <a:cs typeface="B Nazanin"/>
                        </a:rPr>
                        <a:t>آيا </a:t>
                      </a:r>
                      <a:r>
                        <a:rPr lang="fa-IR" sz="1800" dirty="0" smtClean="0">
                          <a:latin typeface="+mn-lt"/>
                          <a:ea typeface="Calibri"/>
                          <a:cs typeface="B Nazanin"/>
                        </a:rPr>
                        <a:t>محیط اجتماعی اقتصادی در </a:t>
                      </a:r>
                      <a:r>
                        <a:rPr lang="fa-IR" sz="1800" dirty="0">
                          <a:latin typeface="Calibri"/>
                          <a:ea typeface="Calibri"/>
                          <a:cs typeface="B Nazanin"/>
                        </a:rPr>
                        <a:t>ايجاد آسيب </a:t>
                      </a:r>
                      <a:r>
                        <a:rPr lang="fa-IR" sz="1800" dirty="0" smtClean="0">
                          <a:latin typeface="Calibri"/>
                          <a:ea typeface="Calibri"/>
                          <a:cs typeface="B Nazanin"/>
                        </a:rPr>
                        <a:t>مؤثر </a:t>
                      </a:r>
                      <a:r>
                        <a:rPr lang="fa-IR" sz="1800" dirty="0">
                          <a:latin typeface="Calibri"/>
                          <a:ea typeface="Calibri"/>
                          <a:cs typeface="B Nazanin"/>
                        </a:rPr>
                        <a:t>بوده است؟ </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70000"/>
                      </a:schemeClr>
                    </a:solidFill>
                  </a:tcPr>
                </a:tc>
              </a:tr>
              <a:tr h="1267341">
                <a:tc>
                  <a:txBody>
                    <a:bodyPr/>
                    <a:lstStyle/>
                    <a:p>
                      <a:pPr algn="ctr" rtl="1">
                        <a:lnSpc>
                          <a:spcPct val="115000"/>
                        </a:lnSpc>
                        <a:spcAft>
                          <a:spcPts val="0"/>
                        </a:spcAft>
                      </a:pPr>
                      <a:r>
                        <a:rPr lang="fa-IR" sz="1800" b="1" dirty="0">
                          <a:latin typeface="Calibri"/>
                          <a:ea typeface="Calibri"/>
                          <a:cs typeface="B Nazanin"/>
                        </a:rPr>
                        <a:t>پس از </a:t>
                      </a:r>
                      <a:r>
                        <a:rPr lang="fa-IR" sz="1800" b="1" dirty="0" smtClean="0">
                          <a:latin typeface="Calibri"/>
                          <a:ea typeface="Calibri"/>
                          <a:cs typeface="B Nazanin"/>
                        </a:rPr>
                        <a:t>رخداد</a:t>
                      </a:r>
                      <a:endParaRPr lang="en-US" sz="18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rtl="1">
                        <a:lnSpc>
                          <a:spcPct val="115000"/>
                        </a:lnSpc>
                        <a:spcAft>
                          <a:spcPts val="0"/>
                        </a:spcAft>
                      </a:pPr>
                      <a:r>
                        <a:rPr lang="fa-IR" sz="1800" dirty="0">
                          <a:latin typeface="Calibri"/>
                          <a:ea typeface="Calibri"/>
                          <a:cs typeface="B Nazanin"/>
                        </a:rPr>
                        <a:t>شدت آسيب‌ها و صدمات چقدر است؟ </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rtl="1">
                        <a:lnSpc>
                          <a:spcPct val="115000"/>
                        </a:lnSpc>
                        <a:spcAft>
                          <a:spcPts val="0"/>
                        </a:spcAft>
                      </a:pPr>
                      <a:r>
                        <a:rPr lang="fa-IR" sz="1800" dirty="0">
                          <a:latin typeface="Calibri"/>
                          <a:ea typeface="Calibri"/>
                          <a:cs typeface="B Nazanin"/>
                        </a:rPr>
                        <a:t>آيا حامل در ايجاد آسيب </a:t>
                      </a:r>
                      <a:r>
                        <a:rPr lang="fa-IR" sz="1800" dirty="0" smtClean="0">
                          <a:latin typeface="Calibri"/>
                          <a:ea typeface="Calibri"/>
                          <a:cs typeface="B Nazanin"/>
                        </a:rPr>
                        <a:t>بیشتر مؤثر </a:t>
                      </a:r>
                      <a:r>
                        <a:rPr lang="fa-IR" sz="1800" dirty="0">
                          <a:latin typeface="Calibri"/>
                          <a:ea typeface="Calibri"/>
                          <a:cs typeface="B Nazanin"/>
                        </a:rPr>
                        <a:t>است؟ </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rtl="1">
                        <a:lnSpc>
                          <a:spcPct val="115000"/>
                        </a:lnSpc>
                        <a:spcAft>
                          <a:spcPts val="0"/>
                        </a:spcAft>
                      </a:pPr>
                      <a:r>
                        <a:rPr lang="fa-IR" sz="1800" dirty="0">
                          <a:latin typeface="Calibri"/>
                          <a:ea typeface="Calibri"/>
                          <a:cs typeface="B Nazanin"/>
                        </a:rPr>
                        <a:t>آيا </a:t>
                      </a:r>
                      <a:r>
                        <a:rPr lang="fa-IR" sz="1800" dirty="0" smtClean="0">
                          <a:latin typeface="Calibri"/>
                          <a:ea typeface="Calibri"/>
                          <a:cs typeface="B Nazanin"/>
                        </a:rPr>
                        <a:t>محيط فیزیکی پیرامون </a:t>
                      </a:r>
                      <a:r>
                        <a:rPr lang="fa-IR" sz="1800" dirty="0">
                          <a:latin typeface="Calibri"/>
                          <a:ea typeface="Calibri"/>
                          <a:cs typeface="B Nazanin"/>
                        </a:rPr>
                        <a:t>باعث اضافه شدن صدمه ديگري پس از وقوع حادثه بوده است؟ </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rtl="1">
                        <a:lnSpc>
                          <a:spcPct val="115000"/>
                        </a:lnSpc>
                        <a:spcAft>
                          <a:spcPts val="0"/>
                        </a:spcAft>
                      </a:pPr>
                      <a:r>
                        <a:rPr lang="fa-IR" sz="1800" dirty="0">
                          <a:latin typeface="Calibri"/>
                          <a:ea typeface="Calibri"/>
                          <a:cs typeface="B Nazanin"/>
                        </a:rPr>
                        <a:t>آيا محيط در بهبودي مؤثر بوده است؟ </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bl>
          </a:graphicData>
        </a:graphic>
      </p:graphicFrame>
      <p:sp>
        <p:nvSpPr>
          <p:cNvPr id="5" name="Title 1"/>
          <p:cNvSpPr>
            <a:spLocks noGrp="1"/>
          </p:cNvSpPr>
          <p:nvPr>
            <p:ph type="title"/>
          </p:nvPr>
        </p:nvSpPr>
        <p:spPr>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Autofit/>
          </a:bodyPr>
          <a:lstStyle/>
          <a:p>
            <a:pPr eaLnBrk="1" fontAlgn="auto" hangingPunct="1">
              <a:spcAft>
                <a:spcPts val="0"/>
              </a:spcAft>
              <a:defRPr/>
            </a:pPr>
            <a:r>
              <a:rPr lang="fa-IR" sz="3600" b="1" dirty="0" smtClean="0">
                <a:solidFill>
                  <a:srgbClr val="0070C0"/>
                </a:solidFill>
                <a:cs typeface="B Nazanin" pitchFamily="2" charset="-78"/>
              </a:rPr>
              <a:t>ماتريس هادون </a:t>
            </a:r>
            <a:r>
              <a:rPr lang="en-US" sz="3600" b="1" dirty="0">
                <a:solidFill>
                  <a:srgbClr val="0070C0"/>
                </a:solidFill>
                <a:cs typeface="B Nazanin" pitchFamily="2" charset="-78"/>
              </a:rPr>
              <a:t/>
            </a:r>
            <a:br>
              <a:rPr lang="en-US" sz="3600" b="1" dirty="0">
                <a:solidFill>
                  <a:srgbClr val="0070C0"/>
                </a:solidFill>
                <a:cs typeface="B Nazanin" pitchFamily="2" charset="-78"/>
              </a:rPr>
            </a:br>
            <a:endParaRPr lang="fa-IR" sz="3600" dirty="0">
              <a:solidFill>
                <a:srgbClr val="0070C0"/>
              </a:solidFill>
              <a:cs typeface="B Nazanin" pitchFamily="2"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260350"/>
            <a:ext cx="8135938" cy="1143000"/>
          </a:xfrm>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fontScale="90000"/>
          </a:bodyPr>
          <a:lstStyle/>
          <a:p>
            <a:pPr eaLnBrk="1" fontAlgn="auto" hangingPunct="1">
              <a:spcAft>
                <a:spcPts val="0"/>
              </a:spcAft>
              <a:defRPr/>
            </a:pPr>
            <a:r>
              <a:rPr lang="fa-IR" sz="3100" b="1" dirty="0">
                <a:solidFill>
                  <a:srgbClr val="0070C0"/>
                </a:solidFill>
                <a:cs typeface="B Nazanin" pitchFamily="2" charset="-78"/>
              </a:rPr>
              <a:t>استراتژي‌هاي 10 گانه هادون در مورد آسيب‌هاي كودكان </a:t>
            </a:r>
            <a:r>
              <a:rPr lang="en-US" dirty="0">
                <a:solidFill>
                  <a:srgbClr val="0070C0"/>
                </a:solidFill>
              </a:rPr>
              <a:t/>
            </a:r>
            <a:br>
              <a:rPr lang="en-US" dirty="0">
                <a:solidFill>
                  <a:srgbClr val="0070C0"/>
                </a:solidFill>
              </a:rPr>
            </a:br>
            <a:endParaRPr lang="fa-IR" dirty="0">
              <a:solidFill>
                <a:srgbClr val="0070C0"/>
              </a:solidFill>
            </a:endParaRPr>
          </a:p>
        </p:txBody>
      </p:sp>
      <p:graphicFrame>
        <p:nvGraphicFramePr>
          <p:cNvPr id="4" name="Content Placeholder 3"/>
          <p:cNvGraphicFramePr>
            <a:graphicFrameLocks noGrp="1"/>
          </p:cNvGraphicFramePr>
          <p:nvPr>
            <p:ph idx="1"/>
          </p:nvPr>
        </p:nvGraphicFramePr>
        <p:xfrm>
          <a:off x="540320" y="1484313"/>
          <a:ext cx="8157593" cy="4680522"/>
        </p:xfrm>
        <a:graphic>
          <a:graphicData uri="http://schemas.openxmlformats.org/drawingml/2006/table">
            <a:tbl>
              <a:tblPr rtl="1"/>
              <a:tblGrid>
                <a:gridCol w="4125145"/>
                <a:gridCol w="4032448"/>
              </a:tblGrid>
              <a:tr h="425502">
                <a:tc>
                  <a:txBody>
                    <a:bodyPr/>
                    <a:lstStyle/>
                    <a:p>
                      <a:pPr algn="ctr" rtl="1">
                        <a:lnSpc>
                          <a:spcPct val="115000"/>
                        </a:lnSpc>
                        <a:spcAft>
                          <a:spcPts val="0"/>
                        </a:spcAft>
                      </a:pPr>
                      <a:r>
                        <a:rPr lang="fa-IR" sz="1600" b="1" dirty="0">
                          <a:latin typeface="Calibri"/>
                          <a:ea typeface="Calibri"/>
                          <a:cs typeface="B Nazanin"/>
                        </a:rPr>
                        <a:t>استراتژي</a:t>
                      </a: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dirty="0">
                          <a:latin typeface="Calibri"/>
                          <a:ea typeface="Calibri"/>
                          <a:cs typeface="B Nazanin"/>
                        </a:rPr>
                        <a:t>مثالي در رابطه با پيشگيري از آسيب‌هاي كودكان</a:t>
                      </a: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502">
                <a:tc>
                  <a:txBody>
                    <a:bodyPr/>
                    <a:lstStyle/>
                    <a:p>
                      <a:pPr algn="just" rtl="1">
                        <a:lnSpc>
                          <a:spcPct val="115000"/>
                        </a:lnSpc>
                        <a:spcAft>
                          <a:spcPts val="0"/>
                        </a:spcAft>
                      </a:pPr>
                      <a:r>
                        <a:rPr lang="fa-IR" sz="1600" dirty="0">
                          <a:latin typeface="Calibri"/>
                          <a:ea typeface="Calibri"/>
                          <a:cs typeface="B Nazanin"/>
                        </a:rPr>
                        <a:t>ممانعت از پيدايش نقاط و مسايل خطرساز </a:t>
                      </a: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c>
                  <a:txBody>
                    <a:bodyPr/>
                    <a:lstStyle/>
                    <a:p>
                      <a:pPr algn="just" rtl="1">
                        <a:lnSpc>
                          <a:spcPct val="115000"/>
                        </a:lnSpc>
                        <a:spcAft>
                          <a:spcPts val="0"/>
                        </a:spcAft>
                      </a:pPr>
                      <a:r>
                        <a:rPr lang="fa-IR" sz="1600" dirty="0">
                          <a:latin typeface="Calibri"/>
                          <a:ea typeface="Calibri"/>
                          <a:cs typeface="B Nazanin"/>
                        </a:rPr>
                        <a:t>ممنوعيت توليد و فروش محصولات غير ايمن و ناسالم </a:t>
                      </a: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r>
              <a:tr h="425502">
                <a:tc>
                  <a:txBody>
                    <a:bodyPr/>
                    <a:lstStyle/>
                    <a:p>
                      <a:pPr algn="just" rtl="1">
                        <a:lnSpc>
                          <a:spcPct val="115000"/>
                        </a:lnSpc>
                        <a:spcAft>
                          <a:spcPts val="0"/>
                        </a:spcAft>
                      </a:pPr>
                      <a:r>
                        <a:rPr lang="fa-IR" sz="1600" dirty="0">
                          <a:latin typeface="Calibri"/>
                          <a:ea typeface="Calibri"/>
                          <a:cs typeface="B Nazanin"/>
                        </a:rPr>
                        <a:t>كاهش مقادير انرژي مصرفي در مواقع خطر </a:t>
                      </a: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600" dirty="0">
                          <a:latin typeface="Calibri"/>
                          <a:ea typeface="Calibri"/>
                          <a:cs typeface="B Nazanin"/>
                        </a:rPr>
                        <a:t>كاهش سرعت </a:t>
                      </a: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502">
                <a:tc>
                  <a:txBody>
                    <a:bodyPr/>
                    <a:lstStyle/>
                    <a:p>
                      <a:pPr algn="just" rtl="1">
                        <a:lnSpc>
                          <a:spcPct val="115000"/>
                        </a:lnSpc>
                        <a:spcAft>
                          <a:spcPts val="0"/>
                        </a:spcAft>
                      </a:pPr>
                      <a:r>
                        <a:rPr lang="fa-IR" sz="1600" dirty="0">
                          <a:latin typeface="Calibri"/>
                          <a:ea typeface="Calibri"/>
                          <a:cs typeface="B Nazanin"/>
                        </a:rPr>
                        <a:t>پيشگيري از جريان آزاد خطر </a:t>
                      </a: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c>
                  <a:txBody>
                    <a:bodyPr/>
                    <a:lstStyle/>
                    <a:p>
                      <a:pPr algn="just" rtl="1">
                        <a:lnSpc>
                          <a:spcPct val="115000"/>
                        </a:lnSpc>
                        <a:spcAft>
                          <a:spcPts val="0"/>
                        </a:spcAft>
                      </a:pPr>
                      <a:r>
                        <a:rPr lang="fa-IR" sz="1600" dirty="0">
                          <a:latin typeface="Calibri"/>
                          <a:ea typeface="Calibri"/>
                          <a:cs typeface="B Nazanin"/>
                        </a:rPr>
                        <a:t>ظروف دارويي </a:t>
                      </a:r>
                      <a:r>
                        <a:rPr lang="fa-IR" sz="1600" dirty="0" smtClean="0">
                          <a:latin typeface="Calibri"/>
                          <a:ea typeface="Calibri"/>
                          <a:cs typeface="B Nazanin"/>
                        </a:rPr>
                        <a:t>با قفل ضد </a:t>
                      </a:r>
                      <a:r>
                        <a:rPr lang="fa-IR" sz="1600" dirty="0">
                          <a:latin typeface="Calibri"/>
                          <a:ea typeface="Calibri"/>
                          <a:cs typeface="B Nazanin"/>
                        </a:rPr>
                        <a:t>كودك </a:t>
                      </a: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r>
              <a:tr h="425502">
                <a:tc>
                  <a:txBody>
                    <a:bodyPr/>
                    <a:lstStyle/>
                    <a:p>
                      <a:pPr algn="just" rtl="1">
                        <a:lnSpc>
                          <a:spcPct val="115000"/>
                        </a:lnSpc>
                        <a:spcAft>
                          <a:spcPts val="0"/>
                        </a:spcAft>
                      </a:pPr>
                      <a:r>
                        <a:rPr lang="fa-IR" sz="1600" dirty="0">
                          <a:latin typeface="Calibri"/>
                          <a:ea typeface="Calibri"/>
                          <a:cs typeface="B Nazanin"/>
                        </a:rPr>
                        <a:t>اصلاح و تعديل ميزان و توزيع فضايي خطرات از منشاء اصلي </a:t>
                      </a: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600" dirty="0">
                          <a:latin typeface="Calibri"/>
                          <a:ea typeface="Calibri"/>
                          <a:cs typeface="B Nazanin"/>
                        </a:rPr>
                        <a:t>استفاده از كمربندهاي </a:t>
                      </a:r>
                      <a:r>
                        <a:rPr lang="fa-IR" sz="1600" kern="1200" dirty="0">
                          <a:solidFill>
                            <a:schemeClr val="tx1"/>
                          </a:solidFill>
                          <a:latin typeface="Calibri"/>
                          <a:ea typeface="Calibri"/>
                          <a:cs typeface="B Nazanin"/>
                        </a:rPr>
                        <a:t>ايمني و نگه‌دارنده كودك </a:t>
                      </a:r>
                      <a:endParaRPr lang="en-US" sz="1600" kern="1200" dirty="0">
                        <a:solidFill>
                          <a:schemeClr val="tx1"/>
                        </a:solidFill>
                        <a:latin typeface="Calibri"/>
                        <a:ea typeface="Calibri"/>
                        <a:cs typeface="B Nazani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502">
                <a:tc>
                  <a:txBody>
                    <a:bodyPr/>
                    <a:lstStyle/>
                    <a:p>
                      <a:pPr algn="just" rtl="1">
                        <a:lnSpc>
                          <a:spcPct val="115000"/>
                        </a:lnSpc>
                        <a:spcAft>
                          <a:spcPts val="0"/>
                        </a:spcAft>
                      </a:pPr>
                      <a:r>
                        <a:rPr lang="fa-IR" sz="1600" dirty="0">
                          <a:latin typeface="Calibri"/>
                          <a:ea typeface="Calibri"/>
                          <a:cs typeface="B Nazanin"/>
                        </a:rPr>
                        <a:t>جداسازي مردم در بعد زمان و مكان از خطرهاي موجود </a:t>
                      </a: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c>
                  <a:txBody>
                    <a:bodyPr/>
                    <a:lstStyle/>
                    <a:p>
                      <a:pPr algn="just" rtl="1">
                        <a:lnSpc>
                          <a:spcPct val="115000"/>
                        </a:lnSpc>
                        <a:spcAft>
                          <a:spcPts val="0"/>
                        </a:spcAft>
                      </a:pPr>
                      <a:r>
                        <a:rPr lang="fa-IR" sz="1600" dirty="0">
                          <a:latin typeface="Calibri"/>
                          <a:ea typeface="Calibri"/>
                          <a:cs typeface="B Nazanin"/>
                        </a:rPr>
                        <a:t>مسيرهاي ويژه دوچرخه سواري و پياده‌روي </a:t>
                      </a: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r>
              <a:tr h="425502">
                <a:tc>
                  <a:txBody>
                    <a:bodyPr/>
                    <a:lstStyle/>
                    <a:p>
                      <a:pPr algn="just" rtl="1">
                        <a:lnSpc>
                          <a:spcPct val="115000"/>
                        </a:lnSpc>
                        <a:spcAft>
                          <a:spcPts val="0"/>
                        </a:spcAft>
                      </a:pPr>
                      <a:r>
                        <a:rPr lang="fa-IR" sz="1600" dirty="0">
                          <a:latin typeface="Calibri"/>
                          <a:ea typeface="Calibri"/>
                          <a:cs typeface="B Nazanin"/>
                        </a:rPr>
                        <a:t>دور كردن خطرات از مردم به واسطه قرار دادن موانع فيزيكي </a:t>
                      </a: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600" dirty="0">
                          <a:latin typeface="Calibri"/>
                          <a:ea typeface="Calibri"/>
                          <a:cs typeface="B Nazanin"/>
                        </a:rPr>
                        <a:t>ميله و حصار براي پنچره‌ها، حصار استخرها، پوشش چاه‌ها</a:t>
                      </a: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502">
                <a:tc>
                  <a:txBody>
                    <a:bodyPr/>
                    <a:lstStyle/>
                    <a:p>
                      <a:pPr algn="just" rtl="1">
                        <a:lnSpc>
                          <a:spcPct val="115000"/>
                        </a:lnSpc>
                        <a:spcAft>
                          <a:spcPts val="0"/>
                        </a:spcAft>
                      </a:pPr>
                      <a:r>
                        <a:rPr lang="fa-IR" sz="1600" dirty="0">
                          <a:latin typeface="Calibri"/>
                          <a:ea typeface="Calibri"/>
                          <a:cs typeface="B Nazanin"/>
                        </a:rPr>
                        <a:t>تعديل و كاهش مناسب كيفيت و شدت خطرات </a:t>
                      </a: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c>
                  <a:txBody>
                    <a:bodyPr/>
                    <a:lstStyle/>
                    <a:p>
                      <a:pPr algn="just" rtl="1">
                        <a:lnSpc>
                          <a:spcPct val="115000"/>
                        </a:lnSpc>
                        <a:spcAft>
                          <a:spcPts val="0"/>
                        </a:spcAft>
                      </a:pPr>
                      <a:r>
                        <a:rPr lang="fa-IR" sz="1600" dirty="0" smtClean="0">
                          <a:latin typeface="Calibri"/>
                          <a:ea typeface="Calibri"/>
                          <a:cs typeface="B Nazanin"/>
                        </a:rPr>
                        <a:t>استاندارد و بهینه سازی كف </a:t>
                      </a:r>
                      <a:r>
                        <a:rPr lang="fa-IR" sz="1600" dirty="0">
                          <a:latin typeface="Calibri"/>
                          <a:ea typeface="Calibri"/>
                          <a:cs typeface="B Nazanin"/>
                        </a:rPr>
                        <a:t>محوطه‌هاي بازي </a:t>
                      </a: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r>
              <a:tr h="425502">
                <a:tc>
                  <a:txBody>
                    <a:bodyPr/>
                    <a:lstStyle/>
                    <a:p>
                      <a:pPr algn="just" rtl="1">
                        <a:lnSpc>
                          <a:spcPct val="115000"/>
                        </a:lnSpc>
                        <a:spcAft>
                          <a:spcPts val="0"/>
                        </a:spcAft>
                      </a:pPr>
                      <a:r>
                        <a:rPr lang="fa-IR" sz="1600" dirty="0">
                          <a:latin typeface="Calibri"/>
                          <a:ea typeface="Calibri"/>
                          <a:cs typeface="B Nazanin"/>
                        </a:rPr>
                        <a:t>مقاوم سازي افراد در مقابل آسيب‌ها </a:t>
                      </a: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600" dirty="0" smtClean="0">
                          <a:latin typeface="Calibri"/>
                          <a:ea typeface="Calibri"/>
                          <a:cs typeface="B Nazanin"/>
                        </a:rPr>
                        <a:t>آشنايي با فنون شنا</a:t>
                      </a: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502">
                <a:tc>
                  <a:txBody>
                    <a:bodyPr/>
                    <a:lstStyle/>
                    <a:p>
                      <a:pPr algn="just" rtl="1">
                        <a:lnSpc>
                          <a:spcPct val="115000"/>
                        </a:lnSpc>
                        <a:spcAft>
                          <a:spcPts val="0"/>
                        </a:spcAft>
                      </a:pPr>
                      <a:r>
                        <a:rPr lang="fa-IR" sz="1600" dirty="0">
                          <a:latin typeface="Calibri"/>
                          <a:ea typeface="Calibri"/>
                          <a:cs typeface="B Nazanin"/>
                        </a:rPr>
                        <a:t>مقابله با آسيب‌هاي ايجاد شده توسط عوامل خطرساز </a:t>
                      </a: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c>
                  <a:txBody>
                    <a:bodyPr/>
                    <a:lstStyle/>
                    <a:p>
                      <a:pPr algn="just" rtl="1">
                        <a:lnSpc>
                          <a:spcPct val="115000"/>
                        </a:lnSpc>
                        <a:spcAft>
                          <a:spcPts val="0"/>
                        </a:spcAft>
                      </a:pPr>
                      <a:r>
                        <a:rPr lang="fa-IR" sz="1600" dirty="0">
                          <a:latin typeface="Calibri"/>
                          <a:ea typeface="Calibri"/>
                          <a:cs typeface="B Nazanin"/>
                        </a:rPr>
                        <a:t>كمك‌هاي اوليه براي سوختگي‌ها-(خنك كردن سوختگي‌ها)</a:t>
                      </a: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r>
              <a:tr h="425502">
                <a:tc>
                  <a:txBody>
                    <a:bodyPr/>
                    <a:lstStyle/>
                    <a:p>
                      <a:pPr algn="just" rtl="1">
                        <a:lnSpc>
                          <a:spcPct val="115000"/>
                        </a:lnSpc>
                        <a:spcAft>
                          <a:spcPts val="0"/>
                        </a:spcAft>
                      </a:pPr>
                      <a:r>
                        <a:rPr lang="fa-IR" sz="1600" dirty="0">
                          <a:latin typeface="Calibri"/>
                          <a:ea typeface="Calibri"/>
                          <a:cs typeface="B Nazanin"/>
                        </a:rPr>
                        <a:t>تثبيت، درمان و توان‌بخشي افراد آسيب ديده </a:t>
                      </a: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600" dirty="0">
                          <a:latin typeface="Calibri"/>
                          <a:ea typeface="Calibri"/>
                          <a:cs typeface="B Nazanin"/>
                        </a:rPr>
                        <a:t>پيوند پوست در سوختگي‌ها، جراحي‌هاي ترميمي و فيزيوتراپي </a:t>
                      </a: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188" y="908050"/>
            <a:ext cx="7772400" cy="1470025"/>
          </a:xfrm>
          <a:solidFill>
            <a:schemeClr val="accent1">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spcAft>
                <a:spcPts val="0"/>
              </a:spcAft>
              <a:defRPr/>
            </a:pPr>
            <a:r>
              <a:rPr lang="fa-IR" sz="3600" dirty="0" smtClean="0">
                <a:solidFill>
                  <a:srgbClr val="0070C0"/>
                </a:solidFill>
                <a:cs typeface="B Nazanin" pitchFamily="2" charset="-78"/>
              </a:rPr>
              <a:t>بچه‌هاي كوچك، حوادث بزرگ</a:t>
            </a:r>
            <a:endParaRPr lang="fa-IR" sz="3600" dirty="0">
              <a:solidFill>
                <a:srgbClr val="0070C0"/>
              </a:solidFill>
              <a:cs typeface="B Nazanin" pitchFamily="2" charset="-78"/>
            </a:endParaRPr>
          </a:p>
        </p:txBody>
      </p:sp>
      <p:sp>
        <p:nvSpPr>
          <p:cNvPr id="3075" name="Subtitle 2"/>
          <p:cNvSpPr>
            <a:spLocks noGrp="1"/>
          </p:cNvSpPr>
          <p:nvPr>
            <p:ph type="subTitle" idx="1"/>
          </p:nvPr>
        </p:nvSpPr>
        <p:spPr>
          <a:xfrm>
            <a:off x="611188" y="2708275"/>
            <a:ext cx="7705725" cy="1441450"/>
          </a:xfrm>
        </p:spPr>
        <p:txBody>
          <a:bodyPr/>
          <a:lstStyle/>
          <a:p>
            <a:pPr eaLnBrk="1" hangingPunct="1"/>
            <a:r>
              <a:rPr lang="fa-IR" sz="2800" b="1" smtClean="0">
                <a:solidFill>
                  <a:srgbClr val="0070C0"/>
                </a:solidFill>
                <a:cs typeface="B Nazanin" pitchFamily="2" charset="-78"/>
              </a:rPr>
              <a:t>از سري كتاب‌هاي ”</a:t>
            </a:r>
            <a:r>
              <a:rPr lang="ar-SA" sz="2800" b="1" smtClean="0">
                <a:solidFill>
                  <a:srgbClr val="0070C0"/>
                </a:solidFill>
                <a:cs typeface="B Nazanin" pitchFamily="2" charset="-78"/>
              </a:rPr>
              <a:t>آسیب های کودکان قابل پیشگیری هستند</a:t>
            </a:r>
            <a:r>
              <a:rPr lang="fa-IR" sz="2800" b="1" smtClean="0">
                <a:solidFill>
                  <a:srgbClr val="0070C0"/>
                </a:solidFill>
                <a:cs typeface="B Nazanin" pitchFamily="2" charset="-78"/>
              </a:rPr>
              <a:t>“</a:t>
            </a:r>
            <a:endParaRPr lang="en-US" sz="2800" smtClean="0">
              <a:solidFill>
                <a:srgbClr val="0070C0"/>
              </a:solidFill>
              <a:cs typeface="B Nazanin" pitchFamily="2" charset="-78"/>
            </a:endParaRPr>
          </a:p>
          <a:p>
            <a:pPr eaLnBrk="1" hangingPunct="1"/>
            <a:r>
              <a:rPr lang="ar-SA" sz="2800" b="1" smtClean="0">
                <a:solidFill>
                  <a:srgbClr val="0070C0"/>
                </a:solidFill>
                <a:cs typeface="B Nazanin" pitchFamily="2" charset="-78"/>
              </a:rPr>
              <a:t>ويژه مربيان</a:t>
            </a:r>
            <a:endParaRPr lang="en-US" sz="2800" smtClean="0">
              <a:solidFill>
                <a:srgbClr val="0070C0"/>
              </a:solidFill>
              <a:cs typeface="B Nazanin" pitchFamily="2" charset="-78"/>
            </a:endParaRPr>
          </a:p>
          <a:p>
            <a:pPr eaLnBrk="1" hangingPunct="1"/>
            <a:endParaRPr lang="fa-IR" smtClean="0">
              <a:solidFill>
                <a:srgbClr val="0070C0"/>
              </a:solidFill>
            </a:endParaRPr>
          </a:p>
        </p:txBody>
      </p:sp>
      <p:pic>
        <p:nvPicPr>
          <p:cNvPr id="3076" name="Picture 5" descr="kolat 2.bmp"/>
          <p:cNvPicPr>
            <a:picLocks noChangeAspect="1"/>
          </p:cNvPicPr>
          <p:nvPr/>
        </p:nvPicPr>
        <p:blipFill>
          <a:blip r:embed="rId2" cstate="print"/>
          <a:srcRect/>
          <a:stretch>
            <a:fillRect/>
          </a:stretch>
        </p:blipFill>
        <p:spPr bwMode="auto">
          <a:xfrm>
            <a:off x="611188" y="4359275"/>
            <a:ext cx="7777162" cy="1670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95288" y="188913"/>
            <a:ext cx="8229600" cy="1143000"/>
          </a:xfrm>
        </p:spPr>
        <p:txBody>
          <a:bodyPr/>
          <a:lstStyle/>
          <a:p>
            <a:pPr eaLnBrk="1" hangingPunct="1"/>
            <a:r>
              <a:rPr lang="fa-IR" sz="3200" b="1" smtClean="0">
                <a:solidFill>
                  <a:srgbClr val="0070C0"/>
                </a:solidFill>
                <a:cs typeface="B Nazanin" pitchFamily="2" charset="-78"/>
              </a:rPr>
              <a:t>جدول راه‌كارهاي كليدي كاهش آسيب كودكان</a:t>
            </a:r>
            <a:endParaRPr lang="fa-IR" sz="3200" smtClean="0">
              <a:solidFill>
                <a:srgbClr val="0070C0"/>
              </a:solidFill>
              <a:cs typeface="B Nazanin" pitchFamily="2" charset="-78"/>
            </a:endParaRPr>
          </a:p>
        </p:txBody>
      </p:sp>
      <p:graphicFrame>
        <p:nvGraphicFramePr>
          <p:cNvPr id="4" name="Content Placeholder 3"/>
          <p:cNvGraphicFramePr>
            <a:graphicFrameLocks noGrp="1"/>
          </p:cNvGraphicFramePr>
          <p:nvPr>
            <p:ph idx="1"/>
          </p:nvPr>
        </p:nvGraphicFramePr>
        <p:xfrm>
          <a:off x="971601" y="1052513"/>
          <a:ext cx="7704087" cy="5137356"/>
        </p:xfrm>
        <a:graphic>
          <a:graphicData uri="http://schemas.openxmlformats.org/drawingml/2006/table">
            <a:tbl>
              <a:tblPr rtl="1"/>
              <a:tblGrid>
                <a:gridCol w="2802843"/>
                <a:gridCol w="2450622"/>
                <a:gridCol w="2450622"/>
              </a:tblGrid>
              <a:tr h="255629">
                <a:tc>
                  <a:txBody>
                    <a:bodyPr/>
                    <a:lstStyle/>
                    <a:p>
                      <a:pPr algn="ctr" rtl="1">
                        <a:lnSpc>
                          <a:spcPct val="115000"/>
                        </a:lnSpc>
                        <a:spcAft>
                          <a:spcPts val="1000"/>
                        </a:spcAft>
                      </a:pPr>
                      <a:r>
                        <a:rPr lang="fa-IR" sz="1600" b="1" dirty="0">
                          <a:latin typeface="Calibri"/>
                          <a:ea typeface="Calibri"/>
                          <a:cs typeface="B Nazanin"/>
                        </a:rPr>
                        <a:t>راه‌كارهاي كليدي</a:t>
                      </a:r>
                      <a:endParaRPr lang="en-US" sz="16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1000"/>
                        </a:spcAft>
                      </a:pPr>
                      <a:r>
                        <a:rPr lang="fa-IR" sz="1600" b="1" dirty="0">
                          <a:latin typeface="Calibri"/>
                          <a:ea typeface="Calibri"/>
                          <a:cs typeface="B Nazanin"/>
                        </a:rPr>
                        <a:t>حوادث ترافيكي</a:t>
                      </a:r>
                      <a:endParaRPr lang="en-US" sz="16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1000"/>
                        </a:spcAft>
                      </a:pPr>
                      <a:r>
                        <a:rPr lang="fa-IR" sz="1600" b="1" dirty="0">
                          <a:latin typeface="Calibri"/>
                          <a:ea typeface="Calibri"/>
                          <a:cs typeface="B Nazanin"/>
                        </a:rPr>
                        <a:t>غرق شدگي</a:t>
                      </a:r>
                      <a:endParaRPr lang="en-US" sz="16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1022514">
                <a:tc>
                  <a:txBody>
                    <a:bodyPr/>
                    <a:lstStyle/>
                    <a:p>
                      <a:pPr algn="ctr" rtl="1">
                        <a:lnSpc>
                          <a:spcPct val="115000"/>
                        </a:lnSpc>
                        <a:spcAft>
                          <a:spcPts val="1000"/>
                        </a:spcAft>
                      </a:pPr>
                      <a:r>
                        <a:rPr lang="fa-IR" sz="1600" b="1" dirty="0">
                          <a:latin typeface="Calibri"/>
                          <a:ea typeface="Calibri"/>
                          <a:cs typeface="B Nazanin"/>
                        </a:rPr>
                        <a:t>قوانين و مقررات</a:t>
                      </a:r>
                      <a:endParaRPr lang="en-US" sz="16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rtl="1">
                        <a:lnSpc>
                          <a:spcPct val="115000"/>
                        </a:lnSpc>
                        <a:spcAft>
                          <a:spcPts val="1000"/>
                        </a:spcAft>
                      </a:pPr>
                      <a:r>
                        <a:rPr lang="fa-IR" sz="1800" b="0" kern="1200" dirty="0">
                          <a:solidFill>
                            <a:schemeClr val="dk1"/>
                          </a:solidFill>
                          <a:latin typeface="+mn-lt"/>
                          <a:ea typeface="+mn-ea"/>
                          <a:cs typeface="B Nazanin" pitchFamily="2" charset="-78"/>
                        </a:rPr>
                        <a:t>محدود كردن سرعت، </a:t>
                      </a:r>
                      <a:r>
                        <a:rPr lang="fa-IR" sz="1800" b="0" kern="1200" dirty="0" smtClean="0">
                          <a:solidFill>
                            <a:schemeClr val="dk1"/>
                          </a:solidFill>
                          <a:latin typeface="+mn-lt"/>
                          <a:ea typeface="+mn-ea"/>
                          <a:cs typeface="B Nazanin" pitchFamily="2" charset="-78"/>
                        </a:rPr>
                        <a:t>محدودیت رانندگی حین مصرف الکل، </a:t>
                      </a:r>
                      <a:r>
                        <a:rPr lang="fa-IR" sz="1800" b="0" kern="1200" dirty="0">
                          <a:solidFill>
                            <a:schemeClr val="dk1"/>
                          </a:solidFill>
                          <a:latin typeface="+mn-lt"/>
                          <a:ea typeface="+mn-ea"/>
                          <a:cs typeface="B Nazanin" pitchFamily="2" charset="-78"/>
                        </a:rPr>
                        <a:t>صندلي كودك </a:t>
                      </a:r>
                      <a:endParaRPr lang="en-US" sz="1800" b="0" kern="1200" dirty="0">
                        <a:solidFill>
                          <a:schemeClr val="dk1"/>
                        </a:solidFill>
                        <a:latin typeface="+mn-lt"/>
                        <a:ea typeface="+mn-ea"/>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fa-IR" sz="1800" b="0" kern="1200" dirty="0" smtClean="0">
                          <a:solidFill>
                            <a:schemeClr val="dk1"/>
                          </a:solidFill>
                          <a:latin typeface="+mn-lt"/>
                          <a:ea typeface="+mn-ea"/>
                          <a:cs typeface="B Nazanin" pitchFamily="2" charset="-78"/>
                        </a:rPr>
                        <a:t>ممنوعیت شیرجه در استخرهای عمومی</a:t>
                      </a:r>
                      <a:r>
                        <a:rPr lang="fa-IR" sz="1800" b="0" kern="1200" baseline="0" dirty="0" smtClean="0">
                          <a:solidFill>
                            <a:schemeClr val="dk1"/>
                          </a:solidFill>
                          <a:latin typeface="+mn-lt"/>
                          <a:ea typeface="+mn-ea"/>
                          <a:cs typeface="B Nazanin" pitchFamily="2" charset="-78"/>
                        </a:rPr>
                        <a:t>، سن مجاز برای استفاده </a:t>
                      </a:r>
                      <a:r>
                        <a:rPr lang="fa-IR" sz="1800" b="0" kern="1200" dirty="0" smtClean="0">
                          <a:solidFill>
                            <a:schemeClr val="dk1"/>
                          </a:solidFill>
                          <a:latin typeface="+mn-lt"/>
                          <a:ea typeface="+mn-ea"/>
                          <a:cs typeface="B Nazanin" pitchFamily="2" charset="-78"/>
                        </a:rPr>
                        <a:t> از استخر بزرگسالان.</a:t>
                      </a:r>
                      <a:endParaRPr lang="en-US" sz="1800" b="0" kern="1200" dirty="0">
                        <a:solidFill>
                          <a:schemeClr val="dk1"/>
                        </a:solidFill>
                        <a:latin typeface="+mn-lt"/>
                        <a:ea typeface="+mn-ea"/>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22514">
                <a:tc>
                  <a:txBody>
                    <a:bodyPr/>
                    <a:lstStyle/>
                    <a:p>
                      <a:pPr algn="ctr" rtl="1">
                        <a:lnSpc>
                          <a:spcPct val="115000"/>
                        </a:lnSpc>
                        <a:spcAft>
                          <a:spcPts val="1000"/>
                        </a:spcAft>
                      </a:pPr>
                      <a:r>
                        <a:rPr lang="fa-IR" sz="1600" b="1" dirty="0">
                          <a:latin typeface="Calibri"/>
                          <a:ea typeface="Calibri"/>
                          <a:cs typeface="B Nazanin"/>
                        </a:rPr>
                        <a:t>تغيير در محصول</a:t>
                      </a:r>
                      <a:endParaRPr lang="en-US" sz="16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rtl="1">
                        <a:lnSpc>
                          <a:spcPct val="115000"/>
                        </a:lnSpc>
                        <a:spcAft>
                          <a:spcPts val="1000"/>
                        </a:spcAft>
                      </a:pPr>
                      <a:r>
                        <a:rPr lang="fa-IR" sz="1800" b="0" kern="1200" dirty="0">
                          <a:solidFill>
                            <a:schemeClr val="dk1"/>
                          </a:solidFill>
                          <a:latin typeface="+mn-lt"/>
                          <a:ea typeface="+mn-ea"/>
                          <a:cs typeface="B Nazanin" pitchFamily="2" charset="-78"/>
                        </a:rPr>
                        <a:t>تغيير خودرو و نصب سيستم‌هاي مقاوم در برابر كودك </a:t>
                      </a:r>
                      <a:endParaRPr lang="en-US" sz="1800" b="0" kern="1200" dirty="0">
                        <a:solidFill>
                          <a:schemeClr val="dk1"/>
                        </a:solidFill>
                        <a:latin typeface="+mn-lt"/>
                        <a:ea typeface="+mn-ea"/>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fa-IR" sz="1800" b="0" kern="1200" dirty="0">
                          <a:solidFill>
                            <a:schemeClr val="dk1"/>
                          </a:solidFill>
                          <a:latin typeface="+mn-lt"/>
                          <a:ea typeface="+mn-ea"/>
                          <a:cs typeface="B Nazanin" pitchFamily="2" charset="-78"/>
                        </a:rPr>
                        <a:t>وسايل مخصوص شناورسازي فردي </a:t>
                      </a:r>
                      <a:endParaRPr lang="en-US" sz="1800" b="0" kern="1200" dirty="0">
                        <a:solidFill>
                          <a:schemeClr val="dk1"/>
                        </a:solidFill>
                        <a:latin typeface="+mn-lt"/>
                        <a:ea typeface="+mn-ea"/>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78142">
                <a:tc>
                  <a:txBody>
                    <a:bodyPr/>
                    <a:lstStyle/>
                    <a:p>
                      <a:pPr algn="ctr" rtl="1">
                        <a:lnSpc>
                          <a:spcPct val="115000"/>
                        </a:lnSpc>
                        <a:spcAft>
                          <a:spcPts val="1000"/>
                        </a:spcAft>
                      </a:pPr>
                      <a:r>
                        <a:rPr lang="fa-IR" sz="1600" b="1" dirty="0">
                          <a:latin typeface="Calibri"/>
                          <a:ea typeface="Calibri"/>
                          <a:cs typeface="B Nazanin"/>
                        </a:rPr>
                        <a:t>تغييرات محيطي</a:t>
                      </a:r>
                      <a:endParaRPr lang="en-US" sz="16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rtl="1">
                        <a:lnSpc>
                          <a:spcPct val="115000"/>
                        </a:lnSpc>
                        <a:spcAft>
                          <a:spcPts val="1000"/>
                        </a:spcAft>
                      </a:pPr>
                      <a:r>
                        <a:rPr lang="fa-IR" sz="1800" b="0" kern="1200">
                          <a:solidFill>
                            <a:schemeClr val="dk1"/>
                          </a:solidFill>
                          <a:latin typeface="+mn-lt"/>
                          <a:ea typeface="+mn-ea"/>
                          <a:cs typeface="B Nazanin" pitchFamily="2" charset="-78"/>
                        </a:rPr>
                        <a:t>محيط‌هاي دوستدار كودك، مسيرهاي ايمن به مدرسه، محل‌هاي بازي ايمن‌تر </a:t>
                      </a:r>
                      <a:endParaRPr lang="en-US" sz="1800" b="0" kern="1200">
                        <a:solidFill>
                          <a:schemeClr val="dk1"/>
                        </a:solidFill>
                        <a:latin typeface="+mn-lt"/>
                        <a:ea typeface="+mn-ea"/>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fa-IR" sz="1800" b="0" kern="1200" dirty="0">
                          <a:solidFill>
                            <a:schemeClr val="dk1"/>
                          </a:solidFill>
                          <a:latin typeface="+mn-lt"/>
                          <a:ea typeface="+mn-ea"/>
                          <a:cs typeface="B Nazanin" pitchFamily="2" charset="-78"/>
                        </a:rPr>
                        <a:t>موانع مانند پوشش </a:t>
                      </a:r>
                      <a:r>
                        <a:rPr lang="fa-IR" sz="1800" b="0" kern="1200" dirty="0" smtClean="0">
                          <a:solidFill>
                            <a:schemeClr val="dk1"/>
                          </a:solidFill>
                          <a:latin typeface="+mn-lt"/>
                          <a:ea typeface="+mn-ea"/>
                          <a:cs typeface="B Nazanin" pitchFamily="2" charset="-78"/>
                        </a:rPr>
                        <a:t>مناسب محوطه</a:t>
                      </a:r>
                      <a:r>
                        <a:rPr lang="fa-IR" sz="1800" b="0" kern="1200" baseline="0" dirty="0" smtClean="0">
                          <a:solidFill>
                            <a:schemeClr val="dk1"/>
                          </a:solidFill>
                          <a:latin typeface="+mn-lt"/>
                          <a:ea typeface="+mn-ea"/>
                          <a:cs typeface="B Nazanin" pitchFamily="2" charset="-78"/>
                        </a:rPr>
                        <a:t> پیرامون استخر</a:t>
                      </a:r>
                      <a:r>
                        <a:rPr lang="fa-IR" sz="1800" b="0" kern="1200" dirty="0" smtClean="0">
                          <a:solidFill>
                            <a:schemeClr val="dk1"/>
                          </a:solidFill>
                          <a:latin typeface="+mn-lt"/>
                          <a:ea typeface="+mn-ea"/>
                          <a:cs typeface="B Nazanin" pitchFamily="2" charset="-78"/>
                        </a:rPr>
                        <a:t> </a:t>
                      </a:r>
                      <a:r>
                        <a:rPr lang="fa-IR" sz="1800" b="0" kern="1200" dirty="0">
                          <a:solidFill>
                            <a:schemeClr val="dk1"/>
                          </a:solidFill>
                          <a:latin typeface="+mn-lt"/>
                          <a:ea typeface="+mn-ea"/>
                          <a:cs typeface="B Nazanin" pitchFamily="2" charset="-78"/>
                        </a:rPr>
                        <a:t>و حفاظ توري </a:t>
                      </a:r>
                      <a:endParaRPr lang="en-US" sz="1800" b="0" kern="1200" dirty="0">
                        <a:solidFill>
                          <a:schemeClr val="dk1"/>
                        </a:solidFill>
                        <a:latin typeface="+mn-lt"/>
                        <a:ea typeface="+mn-ea"/>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6885">
                <a:tc>
                  <a:txBody>
                    <a:bodyPr/>
                    <a:lstStyle/>
                    <a:p>
                      <a:pPr algn="ctr" rtl="1">
                        <a:lnSpc>
                          <a:spcPct val="115000"/>
                        </a:lnSpc>
                        <a:spcAft>
                          <a:spcPts val="1000"/>
                        </a:spcAft>
                      </a:pPr>
                      <a:r>
                        <a:rPr lang="fa-IR" sz="1600" b="1" dirty="0">
                          <a:latin typeface="Calibri"/>
                          <a:ea typeface="Calibri"/>
                          <a:cs typeface="B Nazanin"/>
                        </a:rPr>
                        <a:t>آموزش و مهارت‌آموزي</a:t>
                      </a:r>
                      <a:endParaRPr lang="en-US" sz="16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rtl="1">
                        <a:lnSpc>
                          <a:spcPct val="115000"/>
                        </a:lnSpc>
                        <a:spcAft>
                          <a:spcPts val="1000"/>
                        </a:spcAft>
                      </a:pPr>
                      <a:r>
                        <a:rPr lang="fa-IR" sz="1800" b="0" kern="1200">
                          <a:solidFill>
                            <a:schemeClr val="dk1"/>
                          </a:solidFill>
                          <a:latin typeface="+mn-lt"/>
                          <a:ea typeface="+mn-ea"/>
                          <a:cs typeface="B Nazanin" pitchFamily="2" charset="-78"/>
                        </a:rPr>
                        <a:t>استفاده از كلاه ايمني </a:t>
                      </a:r>
                      <a:endParaRPr lang="en-US" sz="1800" b="0" kern="1200">
                        <a:solidFill>
                          <a:schemeClr val="dk1"/>
                        </a:solidFill>
                        <a:latin typeface="+mn-lt"/>
                        <a:ea typeface="+mn-ea"/>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fa-IR" sz="1800" b="0" kern="1200" dirty="0">
                          <a:solidFill>
                            <a:schemeClr val="dk1"/>
                          </a:solidFill>
                          <a:latin typeface="+mn-lt"/>
                          <a:ea typeface="+mn-ea"/>
                          <a:cs typeface="B Nazanin" pitchFamily="2" charset="-78"/>
                        </a:rPr>
                        <a:t>آموزش شنا، نظارت</a:t>
                      </a:r>
                      <a:endParaRPr lang="en-US" sz="1800" b="0" kern="1200" dirty="0">
                        <a:solidFill>
                          <a:schemeClr val="dk1"/>
                        </a:solidFill>
                        <a:latin typeface="+mn-lt"/>
                        <a:ea typeface="+mn-ea"/>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6885">
                <a:tc>
                  <a:txBody>
                    <a:bodyPr/>
                    <a:lstStyle/>
                    <a:p>
                      <a:pPr algn="ctr" rtl="1">
                        <a:lnSpc>
                          <a:spcPct val="115000"/>
                        </a:lnSpc>
                        <a:spcAft>
                          <a:spcPts val="1000"/>
                        </a:spcAft>
                      </a:pPr>
                      <a:r>
                        <a:rPr lang="fa-IR" sz="1600" b="1" dirty="0">
                          <a:latin typeface="Calibri"/>
                          <a:ea typeface="Calibri"/>
                          <a:cs typeface="B Nazanin"/>
                        </a:rPr>
                        <a:t>مراقبت‌هاي پزشكي اورژانس </a:t>
                      </a:r>
                      <a:endParaRPr lang="en-US" sz="16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rtl="1">
                        <a:lnSpc>
                          <a:spcPct val="115000"/>
                        </a:lnSpc>
                        <a:spcAft>
                          <a:spcPts val="1000"/>
                        </a:spcAft>
                      </a:pPr>
                      <a:r>
                        <a:rPr lang="fa-IR" sz="1800" b="0" kern="1200" dirty="0">
                          <a:solidFill>
                            <a:schemeClr val="dk1"/>
                          </a:solidFill>
                          <a:latin typeface="+mn-lt"/>
                          <a:ea typeface="+mn-ea"/>
                          <a:cs typeface="B Nazanin" pitchFamily="2" charset="-78"/>
                        </a:rPr>
                        <a:t>مراكز دوستدار كودك، </a:t>
                      </a:r>
                      <a:r>
                        <a:rPr lang="fa-IR" sz="1800" b="0" kern="1200" dirty="0" smtClean="0">
                          <a:solidFill>
                            <a:schemeClr val="dk1"/>
                          </a:solidFill>
                          <a:latin typeface="+mn-lt"/>
                          <a:ea typeface="+mn-ea"/>
                          <a:cs typeface="B Nazanin" pitchFamily="2" charset="-78"/>
                        </a:rPr>
                        <a:t>تجهیزات و لوازم ویژه</a:t>
                      </a:r>
                      <a:r>
                        <a:rPr lang="fa-IR" sz="1800" b="0" kern="1200" baseline="0" dirty="0" smtClean="0">
                          <a:solidFill>
                            <a:schemeClr val="dk1"/>
                          </a:solidFill>
                          <a:latin typeface="+mn-lt"/>
                          <a:ea typeface="+mn-ea"/>
                          <a:cs typeface="B Nazanin" pitchFamily="2" charset="-78"/>
                        </a:rPr>
                        <a:t> </a:t>
                      </a:r>
                      <a:r>
                        <a:rPr lang="fa-IR" sz="1800" b="0" kern="1200" dirty="0" smtClean="0">
                          <a:solidFill>
                            <a:schemeClr val="dk1"/>
                          </a:solidFill>
                          <a:latin typeface="+mn-lt"/>
                          <a:ea typeface="+mn-ea"/>
                          <a:cs typeface="B Nazanin" pitchFamily="2" charset="-78"/>
                        </a:rPr>
                        <a:t>كودك </a:t>
                      </a:r>
                      <a:endParaRPr lang="en-US" sz="1800" b="0" kern="1200" dirty="0">
                        <a:solidFill>
                          <a:schemeClr val="dk1"/>
                        </a:solidFill>
                        <a:latin typeface="+mn-lt"/>
                        <a:ea typeface="+mn-ea"/>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fa-IR" sz="1800" b="0" kern="1200" dirty="0">
                          <a:solidFill>
                            <a:schemeClr val="dk1"/>
                          </a:solidFill>
                          <a:latin typeface="+mn-lt"/>
                          <a:ea typeface="+mn-ea"/>
                          <a:cs typeface="B Nazanin" pitchFamily="2" charset="-78"/>
                        </a:rPr>
                        <a:t>عمليات احيا فوري </a:t>
                      </a:r>
                      <a:endParaRPr lang="en-US" sz="1800" b="0" kern="1200" dirty="0">
                        <a:solidFill>
                          <a:schemeClr val="dk1"/>
                        </a:solidFill>
                        <a:latin typeface="+mn-lt"/>
                        <a:ea typeface="+mn-ea"/>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395288" y="188913"/>
            <a:ext cx="8229600" cy="1143000"/>
          </a:xfrm>
        </p:spPr>
        <p:txBody>
          <a:bodyPr/>
          <a:lstStyle/>
          <a:p>
            <a:pPr eaLnBrk="1" hangingPunct="1"/>
            <a:r>
              <a:rPr lang="fa-IR" sz="3200" b="1" smtClean="0">
                <a:solidFill>
                  <a:srgbClr val="0070C0"/>
                </a:solidFill>
                <a:cs typeface="B Nazanin" pitchFamily="2" charset="-78"/>
              </a:rPr>
              <a:t>جدول راه‌كارهاي كليدي كاهش آسيب كودكان</a:t>
            </a:r>
            <a:endParaRPr lang="fa-IR" sz="3200" smtClean="0">
              <a:solidFill>
                <a:srgbClr val="0070C0"/>
              </a:solidFill>
              <a:cs typeface="B Nazanin" pitchFamily="2" charset="-78"/>
            </a:endParaRPr>
          </a:p>
        </p:txBody>
      </p:sp>
      <p:graphicFrame>
        <p:nvGraphicFramePr>
          <p:cNvPr id="4" name="Content Placeholder 3"/>
          <p:cNvGraphicFramePr>
            <a:graphicFrameLocks noGrp="1"/>
          </p:cNvGraphicFramePr>
          <p:nvPr>
            <p:ph idx="1"/>
          </p:nvPr>
        </p:nvGraphicFramePr>
        <p:xfrm>
          <a:off x="755576" y="1052513"/>
          <a:ext cx="7920112" cy="5316875"/>
        </p:xfrm>
        <a:graphic>
          <a:graphicData uri="http://schemas.openxmlformats.org/drawingml/2006/table">
            <a:tbl>
              <a:tblPr rtl="1"/>
              <a:tblGrid>
                <a:gridCol w="2185419"/>
                <a:gridCol w="1910787"/>
                <a:gridCol w="1911953"/>
                <a:gridCol w="1911953"/>
              </a:tblGrid>
              <a:tr h="255629">
                <a:tc>
                  <a:txBody>
                    <a:bodyPr/>
                    <a:lstStyle/>
                    <a:p>
                      <a:pPr algn="ctr" rtl="1">
                        <a:lnSpc>
                          <a:spcPct val="115000"/>
                        </a:lnSpc>
                        <a:spcAft>
                          <a:spcPts val="1000"/>
                        </a:spcAft>
                      </a:pPr>
                      <a:r>
                        <a:rPr lang="fa-IR" sz="1600" b="1" dirty="0">
                          <a:latin typeface="Calibri"/>
                          <a:ea typeface="Calibri"/>
                          <a:cs typeface="B Nazanin"/>
                        </a:rPr>
                        <a:t>راه‌كارهاي كليدي</a:t>
                      </a:r>
                      <a:endParaRPr lang="en-US" sz="16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1000"/>
                        </a:spcAft>
                      </a:pPr>
                      <a:r>
                        <a:rPr lang="fa-IR" sz="1600" b="1" dirty="0">
                          <a:latin typeface="Calibri"/>
                          <a:ea typeface="Calibri"/>
                          <a:cs typeface="B Nazanin"/>
                        </a:rPr>
                        <a:t>سوختگي</a:t>
                      </a:r>
                      <a:endParaRPr lang="en-US" sz="16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1000"/>
                        </a:spcAft>
                      </a:pPr>
                      <a:r>
                        <a:rPr lang="fa-IR" sz="1600" b="1" dirty="0">
                          <a:latin typeface="Calibri"/>
                          <a:ea typeface="Calibri"/>
                          <a:cs typeface="B Nazanin"/>
                        </a:rPr>
                        <a:t>سقوط</a:t>
                      </a:r>
                      <a:endParaRPr lang="en-US" sz="16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1000"/>
                        </a:spcAft>
                      </a:pPr>
                      <a:r>
                        <a:rPr lang="fa-IR" sz="1600" b="1" dirty="0">
                          <a:latin typeface="Calibri"/>
                          <a:ea typeface="Calibri"/>
                          <a:cs typeface="B Nazanin"/>
                        </a:rPr>
                        <a:t>مسموميت</a:t>
                      </a:r>
                      <a:endParaRPr lang="en-US" sz="16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1022514">
                <a:tc>
                  <a:txBody>
                    <a:bodyPr/>
                    <a:lstStyle/>
                    <a:p>
                      <a:pPr algn="ctr" rtl="1">
                        <a:lnSpc>
                          <a:spcPct val="115000"/>
                        </a:lnSpc>
                        <a:spcAft>
                          <a:spcPts val="1000"/>
                        </a:spcAft>
                      </a:pPr>
                      <a:r>
                        <a:rPr lang="fa-IR" sz="1600" b="1" dirty="0">
                          <a:latin typeface="Calibri"/>
                          <a:ea typeface="Calibri"/>
                          <a:cs typeface="B Nazanin"/>
                        </a:rPr>
                        <a:t>قوانين و مقررات</a:t>
                      </a:r>
                      <a:endParaRPr lang="en-US" sz="16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rtl="1">
                        <a:lnSpc>
                          <a:spcPct val="115000"/>
                        </a:lnSpc>
                        <a:spcAft>
                          <a:spcPts val="1000"/>
                        </a:spcAft>
                      </a:pPr>
                      <a:r>
                        <a:rPr lang="fa-IR" sz="1800" b="0" dirty="0">
                          <a:latin typeface="Calibri"/>
                          <a:ea typeface="Calibri"/>
                          <a:cs typeface="B Nazanin"/>
                        </a:rPr>
                        <a:t>قوانين مربوط به دماي آب، هشدار دهنده دود</a:t>
                      </a:r>
                      <a:endParaRPr lang="en-US" sz="1800" b="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fa-IR" sz="1800" b="0" dirty="0">
                          <a:latin typeface="Calibri"/>
                          <a:ea typeface="Calibri"/>
                          <a:cs typeface="B Nazanin"/>
                        </a:rPr>
                        <a:t>استانداردهاي لوازم بازي</a:t>
                      </a:r>
                      <a:endParaRPr lang="en-US" sz="1800" b="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fa-IR" sz="1800" b="0" dirty="0" smtClean="0">
                          <a:latin typeface="Calibri"/>
                          <a:ea typeface="Calibri"/>
                          <a:cs typeface="B Nazanin"/>
                        </a:rPr>
                        <a:t>رعایت</a:t>
                      </a:r>
                      <a:r>
                        <a:rPr lang="fa-IR" sz="1800" b="0" baseline="0" dirty="0" smtClean="0">
                          <a:latin typeface="Calibri"/>
                          <a:ea typeface="Calibri"/>
                          <a:cs typeface="B Nazanin"/>
                        </a:rPr>
                        <a:t> استاندارد در ت</a:t>
                      </a:r>
                      <a:r>
                        <a:rPr lang="fa-IR" sz="1800" b="0" dirty="0" smtClean="0">
                          <a:latin typeface="Calibri"/>
                          <a:ea typeface="Calibri"/>
                          <a:cs typeface="B Nazanin"/>
                        </a:rPr>
                        <a:t>وليد</a:t>
                      </a:r>
                      <a:r>
                        <a:rPr lang="fa-IR" sz="1800" b="0" dirty="0">
                          <a:latin typeface="Calibri"/>
                          <a:ea typeface="Calibri"/>
                          <a:cs typeface="B Nazanin"/>
                        </a:rPr>
                        <a:t>، انبار و توزيع مواد </a:t>
                      </a:r>
                      <a:r>
                        <a:rPr lang="fa-IR" sz="1800" b="0" dirty="0" smtClean="0">
                          <a:latin typeface="Calibri"/>
                          <a:ea typeface="Calibri"/>
                          <a:cs typeface="B Nazanin"/>
                        </a:rPr>
                        <a:t>خطرناك</a:t>
                      </a:r>
                      <a:endParaRPr lang="en-US" sz="1800" b="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22514">
                <a:tc>
                  <a:txBody>
                    <a:bodyPr/>
                    <a:lstStyle/>
                    <a:p>
                      <a:pPr algn="ctr" rtl="1">
                        <a:lnSpc>
                          <a:spcPct val="115000"/>
                        </a:lnSpc>
                        <a:spcAft>
                          <a:spcPts val="1000"/>
                        </a:spcAft>
                      </a:pPr>
                      <a:r>
                        <a:rPr lang="fa-IR" sz="1600" b="1" dirty="0">
                          <a:latin typeface="Calibri"/>
                          <a:ea typeface="Calibri"/>
                          <a:cs typeface="B Nazanin"/>
                        </a:rPr>
                        <a:t>تغيير در محصول</a:t>
                      </a:r>
                      <a:endParaRPr lang="en-US" sz="16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rtl="1">
                        <a:lnSpc>
                          <a:spcPct val="115000"/>
                        </a:lnSpc>
                        <a:spcAft>
                          <a:spcPts val="1000"/>
                        </a:spcAft>
                      </a:pPr>
                      <a:r>
                        <a:rPr lang="fa-IR" sz="1800" b="0">
                          <a:latin typeface="Calibri"/>
                          <a:ea typeface="Calibri"/>
                          <a:cs typeface="B Nazanin"/>
                        </a:rPr>
                        <a:t>چراغ‌هاي ايمن،  نگهدارنده شمع </a:t>
                      </a:r>
                      <a:endParaRPr lang="en-US" sz="1800" b="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fa-IR" sz="1800" b="0" dirty="0">
                          <a:latin typeface="Calibri"/>
                          <a:ea typeface="Calibri"/>
                          <a:cs typeface="B Nazanin"/>
                        </a:rPr>
                        <a:t>تغيير در روروك و صندلي كودك </a:t>
                      </a:r>
                      <a:endParaRPr lang="en-US" sz="1800" b="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fa-IR" sz="1800" b="0" dirty="0">
                          <a:latin typeface="Calibri"/>
                          <a:ea typeface="Calibri"/>
                          <a:cs typeface="B Nazanin"/>
                        </a:rPr>
                        <a:t>بسته‌بندي داروها، شيشه‌ها و بطري‌هاي با </a:t>
                      </a:r>
                      <a:r>
                        <a:rPr lang="fa-IR" sz="1800" b="0" dirty="0" smtClean="0">
                          <a:latin typeface="Calibri"/>
                          <a:ea typeface="Calibri"/>
                          <a:cs typeface="B Nazanin"/>
                        </a:rPr>
                        <a:t>قفل كودك </a:t>
                      </a:r>
                      <a:endParaRPr lang="en-US" sz="1800" b="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78142">
                <a:tc>
                  <a:txBody>
                    <a:bodyPr/>
                    <a:lstStyle/>
                    <a:p>
                      <a:pPr algn="ctr" rtl="1">
                        <a:lnSpc>
                          <a:spcPct val="115000"/>
                        </a:lnSpc>
                        <a:spcAft>
                          <a:spcPts val="1000"/>
                        </a:spcAft>
                      </a:pPr>
                      <a:r>
                        <a:rPr lang="fa-IR" sz="1600" b="1" dirty="0">
                          <a:latin typeface="Calibri"/>
                          <a:ea typeface="Calibri"/>
                          <a:cs typeface="B Nazanin"/>
                        </a:rPr>
                        <a:t>تغييرات محيطي</a:t>
                      </a:r>
                      <a:endParaRPr lang="en-US" sz="16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rtl="1">
                        <a:lnSpc>
                          <a:spcPct val="115000"/>
                        </a:lnSpc>
                        <a:spcAft>
                          <a:spcPts val="1000"/>
                        </a:spcAft>
                      </a:pPr>
                      <a:r>
                        <a:rPr lang="fa-IR" sz="1800" b="0" dirty="0">
                          <a:latin typeface="Calibri"/>
                          <a:ea typeface="Calibri"/>
                          <a:cs typeface="B Nazanin"/>
                        </a:rPr>
                        <a:t>جداسازي منطقه پخت و پز از محل زندگي </a:t>
                      </a:r>
                      <a:endParaRPr lang="en-US" sz="1800" b="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fa-IR" sz="1800" b="0" dirty="0">
                          <a:latin typeface="Calibri"/>
                          <a:ea typeface="Calibri"/>
                          <a:cs typeface="B Nazanin"/>
                        </a:rPr>
                        <a:t>حفاظ پنجره در ساختمان‌هاي مرتفع، نرده پشت بام، مانع براي راه‌پله‌ها </a:t>
                      </a:r>
                      <a:endParaRPr lang="en-US" sz="1800" b="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fa-IR" sz="1800" b="0" dirty="0">
                          <a:latin typeface="Calibri"/>
                          <a:ea typeface="Calibri"/>
                          <a:cs typeface="B Nazanin"/>
                        </a:rPr>
                        <a:t>ذخيره سازي و نگهداري ايمن مواد خطرناك </a:t>
                      </a:r>
                      <a:endParaRPr lang="en-US" sz="1800" b="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6885">
                <a:tc>
                  <a:txBody>
                    <a:bodyPr/>
                    <a:lstStyle/>
                    <a:p>
                      <a:pPr algn="ctr" rtl="1">
                        <a:lnSpc>
                          <a:spcPct val="115000"/>
                        </a:lnSpc>
                        <a:spcAft>
                          <a:spcPts val="1000"/>
                        </a:spcAft>
                      </a:pPr>
                      <a:r>
                        <a:rPr lang="fa-IR" sz="1600" b="1" dirty="0">
                          <a:latin typeface="Calibri"/>
                          <a:ea typeface="Calibri"/>
                          <a:cs typeface="B Nazanin"/>
                        </a:rPr>
                        <a:t>آموزش و مهارت‌آموزي</a:t>
                      </a:r>
                      <a:endParaRPr lang="en-US" sz="16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rtl="1">
                        <a:lnSpc>
                          <a:spcPct val="115000"/>
                        </a:lnSpc>
                        <a:spcAft>
                          <a:spcPts val="1000"/>
                        </a:spcAft>
                      </a:pPr>
                      <a:r>
                        <a:rPr lang="fa-IR" sz="1800" b="0">
                          <a:latin typeface="Calibri"/>
                          <a:ea typeface="Calibri"/>
                          <a:cs typeface="B Nazanin"/>
                        </a:rPr>
                        <a:t>كمك‌هاي اوليه، سرد كردن سوختگي </a:t>
                      </a:r>
                      <a:endParaRPr lang="en-US" sz="1800" b="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fa-IR" sz="1800" b="0" dirty="0" smtClean="0">
                          <a:latin typeface="Calibri"/>
                          <a:ea typeface="Calibri"/>
                          <a:cs typeface="B Nazanin"/>
                        </a:rPr>
                        <a:t>بررسي خانه براي شناسايي </a:t>
                      </a:r>
                      <a:r>
                        <a:rPr lang="fa-IR" sz="1800" b="0" dirty="0">
                          <a:latin typeface="Calibri"/>
                          <a:ea typeface="Calibri"/>
                          <a:cs typeface="B Nazanin"/>
                        </a:rPr>
                        <a:t>خطر سقوط </a:t>
                      </a:r>
                      <a:endParaRPr lang="en-US" sz="1800" b="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fa-IR" sz="1800" b="0" dirty="0">
                          <a:latin typeface="Calibri"/>
                          <a:ea typeface="Calibri"/>
                          <a:cs typeface="B Nazanin"/>
                        </a:rPr>
                        <a:t>كمك‌هاي اوليه فوري </a:t>
                      </a:r>
                      <a:endParaRPr lang="en-US" sz="1800" b="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6885">
                <a:tc>
                  <a:txBody>
                    <a:bodyPr/>
                    <a:lstStyle/>
                    <a:p>
                      <a:pPr algn="ctr" rtl="1">
                        <a:lnSpc>
                          <a:spcPct val="115000"/>
                        </a:lnSpc>
                        <a:spcAft>
                          <a:spcPts val="1000"/>
                        </a:spcAft>
                      </a:pPr>
                      <a:r>
                        <a:rPr lang="fa-IR" sz="1600" b="1" dirty="0">
                          <a:latin typeface="Calibri"/>
                          <a:ea typeface="Calibri"/>
                          <a:cs typeface="B Nazanin"/>
                        </a:rPr>
                        <a:t>مراقبت‌هاي پزشكي اورژانس </a:t>
                      </a:r>
                      <a:endParaRPr lang="en-US" sz="16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rtl="1">
                        <a:lnSpc>
                          <a:spcPct val="115000"/>
                        </a:lnSpc>
                        <a:spcAft>
                          <a:spcPts val="1000"/>
                        </a:spcAft>
                      </a:pPr>
                      <a:r>
                        <a:rPr lang="fa-IR" sz="1800" b="0" dirty="0">
                          <a:latin typeface="Calibri"/>
                          <a:ea typeface="Calibri"/>
                          <a:cs typeface="B Nazanin"/>
                        </a:rPr>
                        <a:t>مراكز سوختگي </a:t>
                      </a:r>
                      <a:r>
                        <a:rPr lang="fa-IR" sz="1800" b="0" dirty="0" smtClean="0">
                          <a:latin typeface="Calibri"/>
                          <a:ea typeface="Calibri"/>
                          <a:cs typeface="B Nazanin"/>
                        </a:rPr>
                        <a:t>مجهز</a:t>
                      </a:r>
                      <a:endParaRPr lang="en-US" sz="1800" b="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fa-IR" sz="1800" b="0">
                          <a:latin typeface="Calibri"/>
                          <a:ea typeface="Calibri"/>
                          <a:cs typeface="B Nazanin"/>
                        </a:rPr>
                        <a:t>درمان مناسب و به موقع و مراقبت‌هاي مربوط به كودك </a:t>
                      </a:r>
                      <a:endParaRPr lang="en-US" sz="1800" b="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fa-IR" sz="1800" b="0" dirty="0">
                          <a:latin typeface="Calibri"/>
                          <a:ea typeface="Calibri"/>
                          <a:cs typeface="B Nazanin"/>
                        </a:rPr>
                        <a:t>مراكز درمان مسموميت </a:t>
                      </a:r>
                      <a:endParaRPr lang="en-US" sz="1800" b="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274638"/>
            <a:ext cx="8435975" cy="777875"/>
          </a:xfrm>
        </p:spPr>
        <p:style>
          <a:lnRef idx="2">
            <a:schemeClr val="accent1"/>
          </a:lnRef>
          <a:fillRef idx="1">
            <a:schemeClr val="lt1"/>
          </a:fillRef>
          <a:effectRef idx="0">
            <a:schemeClr val="accent1"/>
          </a:effectRef>
          <a:fontRef idx="minor">
            <a:schemeClr val="dk1"/>
          </a:fontRef>
        </p:style>
        <p:txBody>
          <a:bodyPr rtlCol="1">
            <a:noAutofit/>
          </a:bodyPr>
          <a:lstStyle/>
          <a:p>
            <a:pPr eaLnBrk="1" fontAlgn="auto" hangingPunct="1">
              <a:spcAft>
                <a:spcPts val="0"/>
              </a:spcAft>
              <a:defRPr/>
            </a:pPr>
            <a:r>
              <a:rPr lang="fa-IR" sz="2400" b="1" dirty="0" smtClean="0">
                <a:solidFill>
                  <a:srgbClr val="0070C0"/>
                </a:solidFill>
                <a:cs typeface="B Nazanin" pitchFamily="2" charset="-78"/>
              </a:rPr>
              <a:t/>
            </a:r>
            <a:br>
              <a:rPr lang="fa-IR" sz="2400" b="1" dirty="0" smtClean="0">
                <a:solidFill>
                  <a:srgbClr val="0070C0"/>
                </a:solidFill>
                <a:cs typeface="B Nazanin" pitchFamily="2" charset="-78"/>
              </a:rPr>
            </a:br>
            <a:r>
              <a:rPr lang="fa-IR" sz="2400" b="1" dirty="0" smtClean="0">
                <a:solidFill>
                  <a:srgbClr val="0070C0"/>
                </a:solidFill>
                <a:cs typeface="B Nazanin" pitchFamily="2" charset="-78"/>
              </a:rPr>
              <a:t>این </a:t>
            </a:r>
            <a:r>
              <a:rPr lang="fa-IR" sz="2400" b="1" dirty="0">
                <a:solidFill>
                  <a:srgbClr val="0070C0"/>
                </a:solidFill>
                <a:cs typeface="B Nazanin" pitchFamily="2" charset="-78"/>
              </a:rPr>
              <a:t>نمودار نشان می دهد چه خطراتی کودکان 24-0 ماهه را تهدید می کند که باید از آن ها آگاه بود</a:t>
            </a:r>
            <a:r>
              <a:rPr lang="en-US" sz="2400" dirty="0">
                <a:solidFill>
                  <a:srgbClr val="0070C0"/>
                </a:solidFill>
                <a:cs typeface="B Nazanin" pitchFamily="2" charset="-78"/>
              </a:rPr>
              <a:t/>
            </a:r>
            <a:br>
              <a:rPr lang="en-US" sz="2400" dirty="0">
                <a:solidFill>
                  <a:srgbClr val="0070C0"/>
                </a:solidFill>
                <a:cs typeface="B Nazanin" pitchFamily="2" charset="-78"/>
              </a:rPr>
            </a:br>
            <a:endParaRPr lang="fa-IR" sz="2400" dirty="0">
              <a:solidFill>
                <a:srgbClr val="0070C0"/>
              </a:solidFill>
              <a:cs typeface="B Nazanin" pitchFamily="2" charset="-78"/>
            </a:endParaRPr>
          </a:p>
        </p:txBody>
      </p:sp>
      <p:graphicFrame>
        <p:nvGraphicFramePr>
          <p:cNvPr id="6" name="Content Placeholder 5"/>
          <p:cNvGraphicFramePr>
            <a:graphicFrameLocks noGrp="1"/>
          </p:cNvGraphicFramePr>
          <p:nvPr>
            <p:ph idx="1"/>
          </p:nvPr>
        </p:nvGraphicFramePr>
        <p:xfrm>
          <a:off x="251520" y="1600200"/>
          <a:ext cx="8435280" cy="3701008"/>
        </p:xfrm>
        <a:graphic>
          <a:graphicData uri="http://schemas.openxmlformats.org/drawingml/2006/table">
            <a:tbl>
              <a:tblPr firstRow="1" bandRow="1">
                <a:tableStyleId>{5C22544A-7EE6-4342-B048-85BDC9FD1C3A}</a:tableStyleId>
              </a:tblPr>
              <a:tblGrid>
                <a:gridCol w="1584176"/>
                <a:gridCol w="1789936"/>
                <a:gridCol w="1687056"/>
                <a:gridCol w="1687056"/>
                <a:gridCol w="1687056"/>
              </a:tblGrid>
              <a:tr h="690981">
                <a:tc>
                  <a:txBody>
                    <a:bodyPr/>
                    <a:lstStyle/>
                    <a:p>
                      <a:pPr algn="ctr"/>
                      <a:r>
                        <a:rPr lang="fa-IR" dirty="0" smtClean="0">
                          <a:cs typeface="B Titr" pitchFamily="2" charset="-78"/>
                        </a:rPr>
                        <a:t>18 تا 24 ماهگي</a:t>
                      </a:r>
                      <a:endParaRPr lang="en-US" dirty="0">
                        <a:cs typeface="B Titr" pitchFamily="2" charset="-78"/>
                      </a:endParaRPr>
                    </a:p>
                  </a:txBody>
                  <a:tcPr/>
                </a:tc>
                <a:tc>
                  <a:txBody>
                    <a:bodyPr/>
                    <a:lstStyle/>
                    <a:p>
                      <a:pPr algn="ctr"/>
                      <a:r>
                        <a:rPr lang="fa-IR" dirty="0" smtClean="0">
                          <a:cs typeface="B Titr" pitchFamily="2" charset="-78"/>
                        </a:rPr>
                        <a:t>11 تا 13 ماهگي</a:t>
                      </a:r>
                      <a:endParaRPr lang="en-US" dirty="0">
                        <a:cs typeface="B Titr" pitchFamily="2" charset="-78"/>
                      </a:endParaRPr>
                    </a:p>
                  </a:txBody>
                  <a:tcPr/>
                </a:tc>
                <a:tc>
                  <a:txBody>
                    <a:bodyPr/>
                    <a:lstStyle/>
                    <a:p>
                      <a:pPr algn="ctr"/>
                      <a:r>
                        <a:rPr lang="fa-IR" dirty="0" smtClean="0">
                          <a:cs typeface="B Titr" pitchFamily="2" charset="-78"/>
                        </a:rPr>
                        <a:t>9 تا 10ماهگي</a:t>
                      </a:r>
                      <a:endParaRPr lang="en-US" dirty="0">
                        <a:cs typeface="B Titr" pitchFamily="2" charset="-78"/>
                      </a:endParaRPr>
                    </a:p>
                  </a:txBody>
                  <a:tcPr/>
                </a:tc>
                <a:tc>
                  <a:txBody>
                    <a:bodyPr/>
                    <a:lstStyle/>
                    <a:p>
                      <a:pPr algn="ctr"/>
                      <a:r>
                        <a:rPr lang="fa-IR" dirty="0" smtClean="0">
                          <a:cs typeface="B Titr" pitchFamily="2" charset="-78"/>
                        </a:rPr>
                        <a:t>5 تا 8 ماهگي</a:t>
                      </a:r>
                      <a:endParaRPr lang="en-US" dirty="0">
                        <a:cs typeface="B Titr" pitchFamily="2" charset="-78"/>
                      </a:endParaRPr>
                    </a:p>
                  </a:txBody>
                  <a:tcPr/>
                </a:tc>
                <a:tc>
                  <a:txBody>
                    <a:bodyPr/>
                    <a:lstStyle/>
                    <a:p>
                      <a:pPr algn="ctr"/>
                      <a:r>
                        <a:rPr lang="fa-IR" dirty="0" smtClean="0">
                          <a:cs typeface="B Titr" pitchFamily="2" charset="-78"/>
                        </a:rPr>
                        <a:t>تولد تا 3 ماهگي</a:t>
                      </a:r>
                      <a:endParaRPr lang="en-US" dirty="0">
                        <a:cs typeface="B Titr" pitchFamily="2" charset="-78"/>
                      </a:endParaRPr>
                    </a:p>
                  </a:txBody>
                  <a:tcPr/>
                </a:tc>
              </a:tr>
              <a:tr h="3010027">
                <a:tc>
                  <a:txBody>
                    <a:bodyPr/>
                    <a:lstStyle/>
                    <a:p>
                      <a:pPr algn="ctr"/>
                      <a:r>
                        <a:rPr lang="fa-IR" sz="2000" b="1" kern="1200" dirty="0" smtClean="0">
                          <a:solidFill>
                            <a:schemeClr val="tx1">
                              <a:lumMod val="85000"/>
                              <a:lumOff val="15000"/>
                            </a:schemeClr>
                          </a:solidFill>
                          <a:latin typeface="+mn-lt"/>
                          <a:ea typeface="+mn-ea"/>
                          <a:cs typeface="B Nazanin" pitchFamily="2" charset="-78"/>
                        </a:rPr>
                        <a:t>دوست دارد رفتارهای سایرین(والدین و مربیان) را تقلید کند.</a:t>
                      </a:r>
                      <a:endParaRPr lang="en-US" sz="2000" b="1" kern="1200" dirty="0">
                        <a:solidFill>
                          <a:schemeClr val="tx1">
                            <a:lumMod val="85000"/>
                            <a:lumOff val="15000"/>
                          </a:schemeClr>
                        </a:solidFill>
                        <a:latin typeface="+mn-lt"/>
                        <a:ea typeface="+mn-ea"/>
                        <a:cs typeface="B Nazanin" pitchFamily="2" charset="-78"/>
                      </a:endParaRPr>
                    </a:p>
                  </a:txBody>
                  <a:tcPr/>
                </a:tc>
                <a:tc>
                  <a:txBody>
                    <a:bodyPr/>
                    <a:lstStyle/>
                    <a:p>
                      <a:pPr algn="ctr"/>
                      <a:r>
                        <a:rPr lang="fa-IR" sz="2000" b="1" kern="1200" dirty="0" smtClean="0">
                          <a:solidFill>
                            <a:schemeClr val="tx1">
                              <a:lumMod val="85000"/>
                              <a:lumOff val="15000"/>
                            </a:schemeClr>
                          </a:solidFill>
                          <a:latin typeface="+mn-lt"/>
                          <a:ea typeface="+mn-ea"/>
                          <a:cs typeface="B Nazanin" pitchFamily="2" charset="-78"/>
                        </a:rPr>
                        <a:t>اگر چيزي را از او پنهان كنيد جايش را مي فهمد.</a:t>
                      </a:r>
                      <a:endParaRPr lang="en-US" sz="2000" b="1" kern="1200" dirty="0">
                        <a:solidFill>
                          <a:schemeClr val="tx1">
                            <a:lumMod val="85000"/>
                            <a:lumOff val="15000"/>
                          </a:schemeClr>
                        </a:solidFill>
                        <a:latin typeface="+mn-lt"/>
                        <a:ea typeface="+mn-ea"/>
                        <a:cs typeface="B Nazanin" pitchFamily="2" charset="-78"/>
                      </a:endParaRPr>
                    </a:p>
                  </a:txBody>
                  <a:tcPr/>
                </a:tc>
                <a:tc>
                  <a:txBody>
                    <a:bodyPr/>
                    <a:lstStyle/>
                    <a:p>
                      <a:pPr algn="ctr"/>
                      <a:r>
                        <a:rPr lang="fa-IR" sz="2000" b="1" kern="1200" dirty="0" smtClean="0">
                          <a:solidFill>
                            <a:schemeClr val="tx1">
                              <a:lumMod val="85000"/>
                              <a:lumOff val="15000"/>
                            </a:schemeClr>
                          </a:solidFill>
                          <a:latin typeface="+mn-lt"/>
                          <a:ea typeface="+mn-ea"/>
                          <a:cs typeface="B Nazanin" pitchFamily="2" charset="-78"/>
                        </a:rPr>
                        <a:t>مي تواند چيزهاي كوچك را بردارد و خودش را بالا بكشد تا بايستد.</a:t>
                      </a:r>
                      <a:endParaRPr lang="en-US" sz="2000" b="1" kern="1200" dirty="0">
                        <a:solidFill>
                          <a:schemeClr val="tx1">
                            <a:lumMod val="85000"/>
                            <a:lumOff val="15000"/>
                          </a:schemeClr>
                        </a:solidFill>
                        <a:latin typeface="+mn-lt"/>
                        <a:ea typeface="+mn-ea"/>
                        <a:cs typeface="B Nazanin" pitchFamily="2" charset="-78"/>
                      </a:endParaRPr>
                    </a:p>
                  </a:txBody>
                  <a:tcPr/>
                </a:tc>
                <a:tc>
                  <a:txBody>
                    <a:bodyPr/>
                    <a:lstStyle/>
                    <a:p>
                      <a:pPr algn="ctr"/>
                      <a:r>
                        <a:rPr lang="fa-IR" sz="2000" b="1" kern="1200" dirty="0" smtClean="0">
                          <a:solidFill>
                            <a:schemeClr val="tx1">
                              <a:lumMod val="85000"/>
                              <a:lumOff val="15000"/>
                            </a:schemeClr>
                          </a:solidFill>
                          <a:latin typeface="+mn-lt"/>
                          <a:ea typeface="+mn-ea"/>
                          <a:cs typeface="B Nazanin" pitchFamily="2" charset="-78"/>
                        </a:rPr>
                        <a:t>ميتواند غلت بزند و خودش را به وسايل برساند و آنها را در دهانش بگذارد.</a:t>
                      </a:r>
                      <a:endParaRPr lang="en-US" sz="2000" b="1" kern="1200" dirty="0">
                        <a:solidFill>
                          <a:schemeClr val="tx1">
                            <a:lumMod val="85000"/>
                            <a:lumOff val="15000"/>
                          </a:schemeClr>
                        </a:solidFill>
                        <a:latin typeface="+mn-lt"/>
                        <a:ea typeface="+mn-ea"/>
                        <a:cs typeface="B Nazanin" pitchFamily="2" charset="-78"/>
                      </a:endParaRPr>
                    </a:p>
                  </a:txBody>
                  <a:tcPr/>
                </a:tc>
                <a:tc>
                  <a:txBody>
                    <a:bodyPr/>
                    <a:lstStyle/>
                    <a:p>
                      <a:pPr algn="ctr"/>
                      <a:r>
                        <a:rPr lang="fa-IR" sz="2000" b="1" kern="1200" dirty="0" smtClean="0">
                          <a:solidFill>
                            <a:schemeClr val="tx1">
                              <a:lumMod val="85000"/>
                              <a:lumOff val="15000"/>
                            </a:schemeClr>
                          </a:solidFill>
                          <a:latin typeface="+mn-lt"/>
                          <a:ea typeface="+mn-ea"/>
                          <a:cs typeface="B Nazanin" pitchFamily="2" charset="-78"/>
                        </a:rPr>
                        <a:t>مي تواند سرش را بلند كند.</a:t>
                      </a:r>
                      <a:endParaRPr lang="en-US" sz="2000" b="1" kern="1200" dirty="0">
                        <a:solidFill>
                          <a:schemeClr val="tx1">
                            <a:lumMod val="85000"/>
                            <a:lumOff val="15000"/>
                          </a:schemeClr>
                        </a:solidFill>
                        <a:latin typeface="+mn-lt"/>
                        <a:ea typeface="+mn-ea"/>
                        <a:cs typeface="B Nazanin" pitchFamily="2" charset="-78"/>
                      </a:endParaRPr>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274638"/>
            <a:ext cx="8435975" cy="777875"/>
          </a:xfrm>
        </p:spPr>
        <p:style>
          <a:lnRef idx="2">
            <a:schemeClr val="accent1"/>
          </a:lnRef>
          <a:fillRef idx="1">
            <a:schemeClr val="lt1"/>
          </a:fillRef>
          <a:effectRef idx="0">
            <a:schemeClr val="accent1"/>
          </a:effectRef>
          <a:fontRef idx="minor">
            <a:schemeClr val="dk1"/>
          </a:fontRef>
        </p:style>
        <p:txBody>
          <a:bodyPr rtlCol="1">
            <a:noAutofit/>
          </a:bodyPr>
          <a:lstStyle/>
          <a:p>
            <a:pPr eaLnBrk="1" fontAlgn="auto" hangingPunct="1">
              <a:spcAft>
                <a:spcPts val="0"/>
              </a:spcAft>
              <a:defRPr/>
            </a:pPr>
            <a:r>
              <a:rPr lang="fa-IR" sz="2400" b="1" dirty="0" smtClean="0">
                <a:solidFill>
                  <a:srgbClr val="0070C0"/>
                </a:solidFill>
                <a:cs typeface="B Nazanin" pitchFamily="2" charset="-78"/>
              </a:rPr>
              <a:t/>
            </a:r>
            <a:br>
              <a:rPr lang="fa-IR" sz="2400" b="1" dirty="0" smtClean="0">
                <a:solidFill>
                  <a:srgbClr val="0070C0"/>
                </a:solidFill>
                <a:cs typeface="B Nazanin" pitchFamily="2" charset="-78"/>
              </a:rPr>
            </a:br>
            <a:r>
              <a:rPr lang="fa-IR" sz="2400" b="1" dirty="0" smtClean="0">
                <a:solidFill>
                  <a:srgbClr val="0070C0"/>
                </a:solidFill>
                <a:cs typeface="B Nazanin" pitchFamily="2" charset="-78"/>
              </a:rPr>
              <a:t>این </a:t>
            </a:r>
            <a:r>
              <a:rPr lang="fa-IR" sz="2400" b="1" dirty="0">
                <a:solidFill>
                  <a:srgbClr val="0070C0"/>
                </a:solidFill>
                <a:cs typeface="B Nazanin" pitchFamily="2" charset="-78"/>
              </a:rPr>
              <a:t>نمودار نشان می دهد چه خطراتی کودکان 24-0 ماهه را تهدید می کند که باید از آن ها آگاه بود</a:t>
            </a:r>
            <a:r>
              <a:rPr lang="en-US" sz="2400" dirty="0">
                <a:solidFill>
                  <a:srgbClr val="0070C0"/>
                </a:solidFill>
                <a:cs typeface="B Nazanin" pitchFamily="2" charset="-78"/>
              </a:rPr>
              <a:t/>
            </a:r>
            <a:br>
              <a:rPr lang="en-US" sz="2400" dirty="0">
                <a:solidFill>
                  <a:srgbClr val="0070C0"/>
                </a:solidFill>
                <a:cs typeface="B Nazanin" pitchFamily="2" charset="-78"/>
              </a:rPr>
            </a:br>
            <a:endParaRPr lang="fa-IR" sz="2400" dirty="0">
              <a:solidFill>
                <a:srgbClr val="0070C0"/>
              </a:solidFill>
              <a:cs typeface="B Nazanin" pitchFamily="2" charset="-78"/>
            </a:endParaRPr>
          </a:p>
        </p:txBody>
      </p:sp>
      <p:graphicFrame>
        <p:nvGraphicFramePr>
          <p:cNvPr id="4" name="Content Placeholder 3"/>
          <p:cNvGraphicFramePr>
            <a:graphicFrameLocks noGrp="1"/>
          </p:cNvGraphicFramePr>
          <p:nvPr>
            <p:ph idx="1"/>
          </p:nvPr>
        </p:nvGraphicFramePr>
        <p:xfrm>
          <a:off x="251769" y="1268413"/>
          <a:ext cx="8496944" cy="5112568"/>
        </p:xfrm>
        <a:graphic>
          <a:graphicData uri="http://schemas.openxmlformats.org/drawingml/2006/table">
            <a:tbl>
              <a:tblPr rtl="1"/>
              <a:tblGrid>
                <a:gridCol w="1583564"/>
                <a:gridCol w="1450929"/>
                <a:gridCol w="1837352"/>
                <a:gridCol w="3625099"/>
              </a:tblGrid>
              <a:tr h="3028483">
                <a:tc>
                  <a:txBody>
                    <a:bodyPr/>
                    <a:lstStyle/>
                    <a:p>
                      <a:pPr algn="r" rtl="1">
                        <a:lnSpc>
                          <a:spcPct val="115000"/>
                        </a:lnSpc>
                        <a:spcAft>
                          <a:spcPts val="0"/>
                        </a:spcAft>
                        <a:tabLst>
                          <a:tab pos="2865755" algn="ctr"/>
                          <a:tab pos="5731510" algn="r"/>
                        </a:tabLst>
                      </a:pPr>
                      <a:r>
                        <a:rPr lang="fa-IR" sz="1800" b="1" dirty="0">
                          <a:solidFill>
                            <a:srgbClr val="0070C0"/>
                          </a:solidFill>
                          <a:latin typeface="Calibri"/>
                          <a:ea typeface="Calibri"/>
                          <a:cs typeface="B Nazanin"/>
                        </a:rPr>
                        <a:t>پيشگيري از سقوط</a:t>
                      </a:r>
                      <a:endParaRPr lang="en-US" sz="1800" dirty="0">
                        <a:solidFill>
                          <a:srgbClr val="0070C0"/>
                        </a:solidFill>
                        <a:latin typeface="Calibri"/>
                        <a:ea typeface="Calibri"/>
                        <a:cs typeface="Arial"/>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alpha val="30000"/>
                      </a:schemeClr>
                    </a:solidFill>
                  </a:tcPr>
                </a:tc>
                <a:tc>
                  <a:txBody>
                    <a:bodyPr/>
                    <a:lstStyle/>
                    <a:p>
                      <a:pPr algn="r" rtl="1">
                        <a:lnSpc>
                          <a:spcPct val="115000"/>
                        </a:lnSpc>
                        <a:spcAft>
                          <a:spcPts val="0"/>
                        </a:spcAft>
                        <a:tabLst>
                          <a:tab pos="2865755" algn="ctr"/>
                          <a:tab pos="5731510" algn="r"/>
                        </a:tabLst>
                      </a:pPr>
                      <a:r>
                        <a:rPr lang="fa-IR" sz="1800" b="1" dirty="0">
                          <a:solidFill>
                            <a:srgbClr val="943634"/>
                          </a:solidFill>
                          <a:latin typeface="Calibri"/>
                          <a:ea typeface="Calibri"/>
                          <a:cs typeface="B Nazanin"/>
                        </a:rPr>
                        <a:t>3-0 ماه:</a:t>
                      </a:r>
                      <a:r>
                        <a:rPr lang="fa-IR" sz="1800" dirty="0">
                          <a:latin typeface="Calibri"/>
                          <a:ea typeface="Calibri"/>
                          <a:cs typeface="B Nazanin"/>
                        </a:rPr>
                        <a:t> </a:t>
                      </a:r>
                      <a:endParaRPr lang="fa-IR" sz="1800" dirty="0" smtClean="0">
                        <a:latin typeface="Calibri"/>
                        <a:ea typeface="Calibri"/>
                        <a:cs typeface="B Nazanin"/>
                      </a:endParaRPr>
                    </a:p>
                    <a:p>
                      <a:pPr algn="r" rtl="1">
                        <a:lnSpc>
                          <a:spcPct val="115000"/>
                        </a:lnSpc>
                        <a:spcAft>
                          <a:spcPts val="0"/>
                        </a:spcAft>
                        <a:tabLst>
                          <a:tab pos="2865755" algn="ctr"/>
                          <a:tab pos="5731510" algn="r"/>
                        </a:tabLst>
                      </a:pPr>
                      <a:r>
                        <a:rPr lang="fa-IR" sz="1800" b="1" kern="1200" dirty="0" smtClean="0">
                          <a:solidFill>
                            <a:schemeClr val="tx1"/>
                          </a:solidFill>
                          <a:latin typeface="Times New Roman"/>
                          <a:ea typeface="Calibri"/>
                          <a:cs typeface="B Nazanin"/>
                        </a:rPr>
                        <a:t>وقتی كودك را  درآغوش گرفته و راه میروید، اسباب بازی‌ها را کنار بگذاريد تا به آن‌ها گیر نکنید و نیفتید</a:t>
                      </a:r>
                      <a:r>
                        <a:rPr lang="fa-IR" sz="1800" dirty="0" smtClean="0">
                          <a:latin typeface="Calibri"/>
                          <a:ea typeface="Calibri"/>
                          <a:cs typeface="B Nazanin"/>
                        </a:rPr>
                        <a:t>.</a:t>
                      </a:r>
                      <a:endParaRPr lang="en-US" sz="1800" dirty="0">
                        <a:latin typeface="Calibri"/>
                        <a:ea typeface="Calibri"/>
                        <a:cs typeface="Arial"/>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alpha val="30000"/>
                      </a:schemeClr>
                    </a:solidFill>
                  </a:tcPr>
                </a:tc>
                <a:tc>
                  <a:txBody>
                    <a:bodyPr/>
                    <a:lstStyle/>
                    <a:p>
                      <a:pPr algn="r" rtl="1">
                        <a:lnSpc>
                          <a:spcPct val="115000"/>
                        </a:lnSpc>
                        <a:spcAft>
                          <a:spcPts val="0"/>
                        </a:spcAft>
                        <a:tabLst>
                          <a:tab pos="2865755" algn="ctr"/>
                          <a:tab pos="5731510" algn="r"/>
                        </a:tabLst>
                      </a:pPr>
                      <a:r>
                        <a:rPr lang="fa-IR" sz="1800" b="1" dirty="0" smtClean="0">
                          <a:solidFill>
                            <a:srgbClr val="943634"/>
                          </a:solidFill>
                          <a:latin typeface="Calibri"/>
                          <a:ea typeface="Calibri"/>
                          <a:cs typeface="B Nazanin"/>
                        </a:rPr>
                        <a:t>9-0 </a:t>
                      </a:r>
                      <a:r>
                        <a:rPr lang="fa-IR" sz="1800" b="1" dirty="0">
                          <a:solidFill>
                            <a:srgbClr val="943634"/>
                          </a:solidFill>
                          <a:latin typeface="Calibri"/>
                          <a:ea typeface="Calibri"/>
                          <a:cs typeface="B Nazanin"/>
                        </a:rPr>
                        <a:t>ماه</a:t>
                      </a:r>
                      <a:r>
                        <a:rPr lang="fa-IR" sz="1800" b="1" dirty="0" smtClean="0">
                          <a:solidFill>
                            <a:srgbClr val="943634"/>
                          </a:solidFill>
                          <a:latin typeface="Calibri"/>
                          <a:ea typeface="Calibri"/>
                          <a:cs typeface="B Nazanin"/>
                        </a:rPr>
                        <a:t>:</a:t>
                      </a:r>
                    </a:p>
                    <a:p>
                      <a:pPr algn="r" rtl="1">
                        <a:lnSpc>
                          <a:spcPct val="115000"/>
                        </a:lnSpc>
                        <a:spcAft>
                          <a:spcPts val="0"/>
                        </a:spcAft>
                        <a:tabLst>
                          <a:tab pos="2865755" algn="ctr"/>
                          <a:tab pos="5731510" algn="r"/>
                        </a:tabLst>
                      </a:pPr>
                      <a:r>
                        <a:rPr lang="fa-IR" sz="1800" dirty="0" smtClean="0">
                          <a:latin typeface="Calibri"/>
                          <a:ea typeface="Calibri"/>
                          <a:cs typeface="B Nazanin"/>
                        </a:rPr>
                        <a:t> </a:t>
                      </a:r>
                      <a:r>
                        <a:rPr lang="fa-IR" sz="1800" b="1" dirty="0">
                          <a:latin typeface="Calibri"/>
                          <a:ea typeface="Calibri"/>
                          <a:cs typeface="B Nazanin"/>
                        </a:rPr>
                        <a:t>اگر كودك </a:t>
                      </a:r>
                      <a:r>
                        <a:rPr lang="fa-IR" sz="1800" b="1" dirty="0" smtClean="0">
                          <a:latin typeface="Calibri"/>
                          <a:ea typeface="Calibri"/>
                          <a:cs typeface="B Nazanin"/>
                        </a:rPr>
                        <a:t>غلت</a:t>
                      </a:r>
                      <a:r>
                        <a:rPr lang="fa-IR" sz="1800" b="1" baseline="0" dirty="0" smtClean="0">
                          <a:latin typeface="Calibri"/>
                          <a:ea typeface="Calibri"/>
                          <a:cs typeface="B Nazanin"/>
                        </a:rPr>
                        <a:t> میزند </a:t>
                      </a:r>
                      <a:r>
                        <a:rPr lang="fa-IR" sz="1800" b="1" dirty="0" smtClean="0">
                          <a:latin typeface="Calibri"/>
                          <a:ea typeface="Calibri"/>
                          <a:cs typeface="B Nazanin"/>
                        </a:rPr>
                        <a:t>، </a:t>
                      </a:r>
                      <a:r>
                        <a:rPr lang="fa-IR" sz="1800" b="1" dirty="0">
                          <a:solidFill>
                            <a:srgbClr val="FF0000"/>
                          </a:solidFill>
                          <a:latin typeface="Calibri"/>
                          <a:ea typeface="Calibri"/>
                          <a:cs typeface="B Nazanin"/>
                        </a:rPr>
                        <a:t>پوشکش را روی زمین عوض </a:t>
                      </a:r>
                      <a:r>
                        <a:rPr lang="fa-IR" sz="1800" b="1" dirty="0">
                          <a:latin typeface="Calibri"/>
                          <a:ea typeface="Calibri"/>
                          <a:cs typeface="B Nazanin"/>
                        </a:rPr>
                        <a:t>کنيد.</a:t>
                      </a:r>
                      <a:endParaRPr lang="en-US" sz="1800" dirty="0">
                        <a:latin typeface="Calibri"/>
                        <a:ea typeface="Calibri"/>
                        <a:cs typeface="Arial"/>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alpha val="30000"/>
                      </a:schemeClr>
                    </a:solidFill>
                  </a:tcPr>
                </a:tc>
                <a:tc>
                  <a:txBody>
                    <a:bodyPr/>
                    <a:lstStyle/>
                    <a:p>
                      <a:pPr algn="r" rtl="1">
                        <a:lnSpc>
                          <a:spcPct val="115000"/>
                        </a:lnSpc>
                        <a:spcAft>
                          <a:spcPts val="0"/>
                        </a:spcAft>
                        <a:tabLst>
                          <a:tab pos="2865755" algn="ctr"/>
                          <a:tab pos="5731510" algn="r"/>
                        </a:tabLst>
                      </a:pPr>
                      <a:r>
                        <a:rPr lang="fa-IR" sz="1800" b="1" dirty="0">
                          <a:solidFill>
                            <a:srgbClr val="943634"/>
                          </a:solidFill>
                          <a:latin typeface="Calibri"/>
                          <a:ea typeface="Calibri"/>
                          <a:cs typeface="B Nazanin"/>
                        </a:rPr>
                        <a:t>24-6 </a:t>
                      </a:r>
                      <a:r>
                        <a:rPr lang="fa-IR" sz="1800" b="1" dirty="0" smtClean="0">
                          <a:solidFill>
                            <a:srgbClr val="943634"/>
                          </a:solidFill>
                          <a:latin typeface="Calibri"/>
                          <a:ea typeface="Calibri"/>
                          <a:cs typeface="B Nazanin"/>
                        </a:rPr>
                        <a:t>ماه :</a:t>
                      </a:r>
                    </a:p>
                    <a:p>
                      <a:pPr algn="r" rtl="1">
                        <a:lnSpc>
                          <a:spcPct val="115000"/>
                        </a:lnSpc>
                        <a:spcAft>
                          <a:spcPts val="0"/>
                        </a:spcAft>
                        <a:tabLst>
                          <a:tab pos="2865755" algn="ctr"/>
                          <a:tab pos="5731510" algn="r"/>
                        </a:tabLst>
                      </a:pPr>
                      <a:r>
                        <a:rPr lang="fa-IR" sz="1800" b="1" dirty="0" smtClean="0">
                          <a:solidFill>
                            <a:srgbClr val="943634"/>
                          </a:solidFill>
                          <a:latin typeface="Calibri"/>
                          <a:ea typeface="Calibri"/>
                          <a:cs typeface="B Nazanin"/>
                        </a:rPr>
                        <a:t> </a:t>
                      </a:r>
                      <a:r>
                        <a:rPr lang="fa-IR" sz="1800" b="1" dirty="0">
                          <a:latin typeface="Times New Roman"/>
                          <a:ea typeface="Calibri"/>
                          <a:cs typeface="B Nazanin"/>
                        </a:rPr>
                        <a:t>اگر كودك صندلي پايه بلند يا كالسكه دارد، از </a:t>
                      </a:r>
                      <a:r>
                        <a:rPr lang="fa-IR" sz="1800" b="1" dirty="0">
                          <a:solidFill>
                            <a:srgbClr val="FF0000"/>
                          </a:solidFill>
                          <a:latin typeface="Times New Roman"/>
                          <a:ea typeface="Calibri"/>
                          <a:cs typeface="B Nazanin"/>
                        </a:rPr>
                        <a:t>مهار كننده‌هاي پنج نقطه‌اي </a:t>
                      </a:r>
                      <a:r>
                        <a:rPr lang="fa-IR" sz="1800" b="1" dirty="0">
                          <a:latin typeface="Times New Roman"/>
                          <a:ea typeface="Calibri"/>
                          <a:cs typeface="B Nazanin"/>
                        </a:rPr>
                        <a:t>استفاده شود تا نيفتد. اگر از پله‌ها بالا مي رد، </a:t>
                      </a:r>
                      <a:r>
                        <a:rPr lang="fa-IR" sz="1800" b="1" dirty="0">
                          <a:solidFill>
                            <a:srgbClr val="FF0000"/>
                          </a:solidFill>
                          <a:latin typeface="Times New Roman"/>
                          <a:ea typeface="Calibri"/>
                          <a:cs typeface="B Nazanin"/>
                        </a:rPr>
                        <a:t>جلو پله‌ها ورودي‌هاي امن</a:t>
                      </a:r>
                      <a:r>
                        <a:rPr lang="fa-IR" sz="1800" b="1" dirty="0">
                          <a:latin typeface="Times New Roman"/>
                          <a:ea typeface="Calibri"/>
                          <a:cs typeface="B Nazanin"/>
                        </a:rPr>
                        <a:t> بگذاريد تا نتواند بالا برود. هر </a:t>
                      </a:r>
                      <a:r>
                        <a:rPr lang="fa-IR" sz="1800" b="1" dirty="0">
                          <a:solidFill>
                            <a:srgbClr val="FF0000"/>
                          </a:solidFill>
                          <a:latin typeface="Times New Roman"/>
                          <a:ea typeface="Calibri"/>
                          <a:cs typeface="B Nazanin"/>
                        </a:rPr>
                        <a:t>چيز بالا رفتني را از كنار پنجره برداريد</a:t>
                      </a:r>
                      <a:r>
                        <a:rPr lang="fa-IR" sz="1800" b="1" dirty="0">
                          <a:latin typeface="Times New Roman"/>
                          <a:ea typeface="Calibri"/>
                          <a:cs typeface="B Nazanin"/>
                        </a:rPr>
                        <a:t>، تا كودك از آن بالا نرود. اگر از اسباب‌بازي‌هاي بزرگ تخت خوابش بالا مي رود، آن‌ها را از تخت برداريد. </a:t>
                      </a:r>
                      <a:endParaRPr lang="en-US" sz="1800" dirty="0">
                        <a:latin typeface="Calibri"/>
                        <a:ea typeface="Calibri"/>
                        <a:cs typeface="Arial"/>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alpha val="30000"/>
                      </a:schemeClr>
                    </a:solidFill>
                  </a:tcPr>
                </a:tc>
              </a:tr>
              <a:tr h="2084085">
                <a:tc>
                  <a:txBody>
                    <a:bodyPr/>
                    <a:lstStyle/>
                    <a:p>
                      <a:pPr algn="r" rtl="1">
                        <a:lnSpc>
                          <a:spcPct val="115000"/>
                        </a:lnSpc>
                        <a:spcAft>
                          <a:spcPts val="0"/>
                        </a:spcAft>
                        <a:tabLst>
                          <a:tab pos="2865755" algn="ctr"/>
                          <a:tab pos="5731510" algn="r"/>
                        </a:tabLst>
                      </a:pPr>
                      <a:r>
                        <a:rPr lang="fa-IR" sz="1800" b="1" dirty="0">
                          <a:solidFill>
                            <a:srgbClr val="0070C0"/>
                          </a:solidFill>
                          <a:latin typeface="Calibri"/>
                          <a:ea typeface="Calibri"/>
                          <a:cs typeface="B Nazanin"/>
                        </a:rPr>
                        <a:t>پيشگيري از خفگي</a:t>
                      </a:r>
                      <a:endParaRPr lang="en-US" sz="1800" dirty="0">
                        <a:solidFill>
                          <a:srgbClr val="0070C0"/>
                        </a:solidFill>
                        <a:latin typeface="Calibri"/>
                        <a:ea typeface="Calibri"/>
                        <a:cs typeface="Arial"/>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1">
                        <a:lnSpc>
                          <a:spcPct val="115000"/>
                        </a:lnSpc>
                        <a:spcAft>
                          <a:spcPts val="0"/>
                        </a:spcAft>
                        <a:tabLst>
                          <a:tab pos="2865755" algn="ctr"/>
                          <a:tab pos="5731510" algn="r"/>
                        </a:tabLst>
                      </a:pPr>
                      <a:r>
                        <a:rPr lang="fa-IR" sz="1800" b="1" dirty="0">
                          <a:solidFill>
                            <a:srgbClr val="943634"/>
                          </a:solidFill>
                          <a:latin typeface="Calibri"/>
                          <a:ea typeface="Calibri"/>
                          <a:cs typeface="B Nazanin"/>
                        </a:rPr>
                        <a:t>12-0  </a:t>
                      </a:r>
                      <a:r>
                        <a:rPr lang="fa-IR" sz="1800" b="1" dirty="0" smtClean="0">
                          <a:solidFill>
                            <a:srgbClr val="943634"/>
                          </a:solidFill>
                          <a:latin typeface="Calibri"/>
                          <a:ea typeface="Calibri"/>
                          <a:cs typeface="B Nazanin"/>
                        </a:rPr>
                        <a:t>ماه:</a:t>
                      </a:r>
                    </a:p>
                    <a:p>
                      <a:pPr algn="r" rtl="1">
                        <a:lnSpc>
                          <a:spcPct val="115000"/>
                        </a:lnSpc>
                        <a:spcAft>
                          <a:spcPts val="0"/>
                        </a:spcAft>
                        <a:tabLst>
                          <a:tab pos="2865755" algn="ctr"/>
                          <a:tab pos="5731510" algn="r"/>
                        </a:tabLst>
                      </a:pPr>
                      <a:r>
                        <a:rPr lang="fa-IR" sz="1800" b="1" dirty="0" smtClean="0">
                          <a:latin typeface="Times New Roman"/>
                          <a:ea typeface="Calibri"/>
                          <a:cs typeface="B Nazanin"/>
                        </a:rPr>
                        <a:t> </a:t>
                      </a:r>
                      <a:r>
                        <a:rPr lang="fa-IR" sz="1800" b="1" dirty="0">
                          <a:latin typeface="Times New Roman"/>
                          <a:ea typeface="Calibri"/>
                          <a:cs typeface="B Nazanin"/>
                        </a:rPr>
                        <a:t>در تخت خواب كودك </a:t>
                      </a:r>
                      <a:r>
                        <a:rPr lang="fa-IR" sz="1800" b="1" dirty="0">
                          <a:solidFill>
                            <a:schemeClr val="tx2"/>
                          </a:solidFill>
                          <a:latin typeface="Times New Roman"/>
                          <a:ea typeface="Calibri"/>
                          <a:cs typeface="B Nazanin"/>
                        </a:rPr>
                        <a:t>از لحاف پر يا كوسَن </a:t>
                      </a:r>
                      <a:r>
                        <a:rPr lang="fa-IR" sz="1800" b="1" dirty="0">
                          <a:latin typeface="Times New Roman"/>
                          <a:ea typeface="Calibri"/>
                          <a:cs typeface="B Nazanin"/>
                        </a:rPr>
                        <a:t>استفاده نشود.</a:t>
                      </a:r>
                      <a:endParaRPr lang="en-US" sz="1800" dirty="0">
                        <a:latin typeface="Calibri"/>
                        <a:ea typeface="Calibri"/>
                        <a:cs typeface="Arial"/>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tabLst>
                          <a:tab pos="2865755" algn="ctr"/>
                          <a:tab pos="5731510" algn="r"/>
                        </a:tabLst>
                      </a:pPr>
                      <a:r>
                        <a:rPr lang="fa-IR" sz="1800" b="1" dirty="0">
                          <a:solidFill>
                            <a:srgbClr val="943634"/>
                          </a:solidFill>
                          <a:latin typeface="Calibri"/>
                          <a:ea typeface="Calibri"/>
                          <a:cs typeface="B Nazanin"/>
                        </a:rPr>
                        <a:t>24-0 1 ماه </a:t>
                      </a:r>
                      <a:r>
                        <a:rPr lang="fa-IR" sz="1800" b="1" dirty="0" smtClean="0">
                          <a:solidFill>
                            <a:srgbClr val="943634"/>
                          </a:solidFill>
                          <a:latin typeface="Calibri"/>
                          <a:ea typeface="Calibri"/>
                          <a:cs typeface="B Nazanin"/>
                        </a:rPr>
                        <a:t>:</a:t>
                      </a:r>
                    </a:p>
                    <a:p>
                      <a:pPr algn="r" rtl="1">
                        <a:lnSpc>
                          <a:spcPct val="115000"/>
                        </a:lnSpc>
                        <a:spcAft>
                          <a:spcPts val="0"/>
                        </a:spcAft>
                        <a:tabLst>
                          <a:tab pos="2865755" algn="ctr"/>
                          <a:tab pos="5731510" algn="r"/>
                        </a:tabLst>
                      </a:pPr>
                      <a:r>
                        <a:rPr lang="fa-IR" sz="1800" b="1" dirty="0" smtClean="0">
                          <a:latin typeface="Times New Roman"/>
                          <a:ea typeface="Calibri"/>
                          <a:cs typeface="B Nazanin"/>
                        </a:rPr>
                        <a:t> </a:t>
                      </a:r>
                      <a:r>
                        <a:rPr lang="fa-IR" sz="1800" b="1" dirty="0">
                          <a:latin typeface="Times New Roman"/>
                          <a:ea typeface="Calibri"/>
                          <a:cs typeface="B Nazanin"/>
                        </a:rPr>
                        <a:t>در مورد </a:t>
                      </a:r>
                      <a:r>
                        <a:rPr lang="fa-IR" sz="1800" b="1" dirty="0">
                          <a:solidFill>
                            <a:schemeClr val="tx2"/>
                          </a:solidFill>
                          <a:latin typeface="Times New Roman"/>
                          <a:ea typeface="Calibri"/>
                          <a:cs typeface="B Nazanin"/>
                        </a:rPr>
                        <a:t>پرده‌هاي كركره‌اي يا آويزي، پرده را بالا گره بزنيد </a:t>
                      </a:r>
                      <a:r>
                        <a:rPr lang="fa-IR" sz="1800" b="1" dirty="0">
                          <a:latin typeface="Times New Roman"/>
                          <a:ea typeface="Calibri"/>
                          <a:cs typeface="B Nazanin"/>
                        </a:rPr>
                        <a:t>تا هيچ گره يا حلقه‌اي آويزان نماند.</a:t>
                      </a:r>
                      <a:endParaRPr lang="en-US" sz="1800" dirty="0">
                        <a:latin typeface="Calibri"/>
                        <a:ea typeface="Calibri"/>
                        <a:cs typeface="Arial"/>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tabLst>
                          <a:tab pos="2865755" algn="ctr"/>
                          <a:tab pos="5731510" algn="r"/>
                        </a:tabLst>
                      </a:pPr>
                      <a:r>
                        <a:rPr lang="fa-IR" sz="1800" b="1" dirty="0">
                          <a:solidFill>
                            <a:srgbClr val="943634"/>
                          </a:solidFill>
                          <a:latin typeface="Calibri"/>
                          <a:ea typeface="Calibri"/>
                          <a:cs typeface="B Nazanin"/>
                        </a:rPr>
                        <a:t>24-6  </a:t>
                      </a:r>
                      <a:r>
                        <a:rPr lang="fa-IR" sz="1800" b="1" dirty="0" smtClean="0">
                          <a:solidFill>
                            <a:srgbClr val="943634"/>
                          </a:solidFill>
                          <a:latin typeface="Calibri"/>
                          <a:ea typeface="Calibri"/>
                          <a:cs typeface="B Nazanin"/>
                        </a:rPr>
                        <a:t>ماه :</a:t>
                      </a:r>
                    </a:p>
                    <a:p>
                      <a:pPr algn="r" rtl="1">
                        <a:lnSpc>
                          <a:spcPct val="115000"/>
                        </a:lnSpc>
                        <a:spcAft>
                          <a:spcPts val="0"/>
                        </a:spcAft>
                        <a:tabLst>
                          <a:tab pos="2865755" algn="ctr"/>
                          <a:tab pos="5731510" algn="r"/>
                        </a:tabLst>
                      </a:pPr>
                      <a:r>
                        <a:rPr lang="fa-IR" sz="1800" b="1" dirty="0" smtClean="0">
                          <a:solidFill>
                            <a:srgbClr val="943634"/>
                          </a:solidFill>
                          <a:latin typeface="Calibri"/>
                          <a:ea typeface="Calibri"/>
                          <a:cs typeface="B Nazanin"/>
                        </a:rPr>
                        <a:t> </a:t>
                      </a:r>
                      <a:r>
                        <a:rPr lang="fa-IR" sz="1800" b="1" dirty="0">
                          <a:solidFill>
                            <a:schemeClr val="tx2"/>
                          </a:solidFill>
                          <a:latin typeface="Times New Roman"/>
                          <a:ea typeface="Calibri"/>
                          <a:cs typeface="B Nazanin"/>
                        </a:rPr>
                        <a:t>غذاها</a:t>
                      </a:r>
                      <a:r>
                        <a:rPr lang="fa-IR" sz="1800" b="1" dirty="0">
                          <a:latin typeface="Times New Roman"/>
                          <a:ea typeface="Calibri"/>
                          <a:cs typeface="B Nazanin"/>
                        </a:rPr>
                        <a:t>يي كه خيلي بزرگ هستند يا شكل هاي عجيب غريب دارند، را به </a:t>
                      </a:r>
                      <a:r>
                        <a:rPr lang="fa-IR" sz="1800" b="1" dirty="0">
                          <a:solidFill>
                            <a:schemeClr val="tx2"/>
                          </a:solidFill>
                          <a:latin typeface="Times New Roman"/>
                          <a:ea typeface="Calibri"/>
                          <a:cs typeface="B Nazanin"/>
                        </a:rPr>
                        <a:t>تكه‌هاي كوچكتر </a:t>
                      </a:r>
                      <a:r>
                        <a:rPr lang="fa-IR" sz="1800" b="1" dirty="0">
                          <a:latin typeface="Times New Roman"/>
                          <a:ea typeface="Calibri"/>
                          <a:cs typeface="B Nazanin"/>
                        </a:rPr>
                        <a:t>تقسيم كنيد.</a:t>
                      </a:r>
                      <a:endParaRPr lang="en-US" sz="1800" dirty="0">
                        <a:latin typeface="Calibri"/>
                        <a:ea typeface="Calibri"/>
                        <a:cs typeface="Arial"/>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274638"/>
            <a:ext cx="8435975" cy="777875"/>
          </a:xfrm>
        </p:spPr>
        <p:style>
          <a:lnRef idx="2">
            <a:schemeClr val="accent1"/>
          </a:lnRef>
          <a:fillRef idx="1">
            <a:schemeClr val="lt1"/>
          </a:fillRef>
          <a:effectRef idx="0">
            <a:schemeClr val="accent1"/>
          </a:effectRef>
          <a:fontRef idx="minor">
            <a:schemeClr val="dk1"/>
          </a:fontRef>
        </p:style>
        <p:txBody>
          <a:bodyPr rtlCol="1">
            <a:noAutofit/>
          </a:bodyPr>
          <a:lstStyle/>
          <a:p>
            <a:pPr eaLnBrk="1" fontAlgn="auto" hangingPunct="1">
              <a:spcAft>
                <a:spcPts val="0"/>
              </a:spcAft>
              <a:defRPr/>
            </a:pPr>
            <a:r>
              <a:rPr lang="fa-IR" sz="2400" b="1" dirty="0" smtClean="0">
                <a:solidFill>
                  <a:srgbClr val="0070C0"/>
                </a:solidFill>
                <a:cs typeface="B Nazanin" pitchFamily="2" charset="-78"/>
              </a:rPr>
              <a:t/>
            </a:r>
            <a:br>
              <a:rPr lang="fa-IR" sz="2400" b="1" dirty="0" smtClean="0">
                <a:solidFill>
                  <a:srgbClr val="0070C0"/>
                </a:solidFill>
                <a:cs typeface="B Nazanin" pitchFamily="2" charset="-78"/>
              </a:rPr>
            </a:br>
            <a:r>
              <a:rPr lang="fa-IR" sz="2400" b="1" dirty="0" smtClean="0">
                <a:solidFill>
                  <a:srgbClr val="0070C0"/>
                </a:solidFill>
                <a:cs typeface="B Nazanin" pitchFamily="2" charset="-78"/>
              </a:rPr>
              <a:t>این </a:t>
            </a:r>
            <a:r>
              <a:rPr lang="fa-IR" sz="2400" b="1" dirty="0">
                <a:solidFill>
                  <a:srgbClr val="0070C0"/>
                </a:solidFill>
                <a:cs typeface="B Nazanin" pitchFamily="2" charset="-78"/>
              </a:rPr>
              <a:t>نمودار نشان می دهد چه خطراتی کودکان 24-0 ماهه را تهدید می کند که باید از آن ها آگاه بود</a:t>
            </a:r>
            <a:r>
              <a:rPr lang="en-US" sz="2400" dirty="0">
                <a:solidFill>
                  <a:srgbClr val="0070C0"/>
                </a:solidFill>
                <a:cs typeface="B Nazanin" pitchFamily="2" charset="-78"/>
              </a:rPr>
              <a:t/>
            </a:r>
            <a:br>
              <a:rPr lang="en-US" sz="2400" dirty="0">
                <a:solidFill>
                  <a:srgbClr val="0070C0"/>
                </a:solidFill>
                <a:cs typeface="B Nazanin" pitchFamily="2" charset="-78"/>
              </a:rPr>
            </a:br>
            <a:endParaRPr lang="fa-IR" sz="2400" dirty="0">
              <a:solidFill>
                <a:srgbClr val="0070C0"/>
              </a:solidFill>
              <a:cs typeface="B Nazanin" pitchFamily="2" charset="-78"/>
            </a:endParaRPr>
          </a:p>
        </p:txBody>
      </p:sp>
      <p:graphicFrame>
        <p:nvGraphicFramePr>
          <p:cNvPr id="4" name="Content Placeholder 3"/>
          <p:cNvGraphicFramePr>
            <a:graphicFrameLocks noGrp="1"/>
          </p:cNvGraphicFramePr>
          <p:nvPr>
            <p:ph idx="1"/>
          </p:nvPr>
        </p:nvGraphicFramePr>
        <p:xfrm>
          <a:off x="251769" y="1268413"/>
          <a:ext cx="8496944" cy="3816424"/>
        </p:xfrm>
        <a:graphic>
          <a:graphicData uri="http://schemas.openxmlformats.org/drawingml/2006/table">
            <a:tbl>
              <a:tblPr rtl="1"/>
              <a:tblGrid>
                <a:gridCol w="1583564"/>
                <a:gridCol w="3288281"/>
                <a:gridCol w="3625099"/>
              </a:tblGrid>
              <a:tr h="2120236">
                <a:tc>
                  <a:txBody>
                    <a:bodyPr/>
                    <a:lstStyle/>
                    <a:p>
                      <a:pPr marL="0" algn="r" defTabSz="914400" rtl="1" eaLnBrk="1" latinLnBrk="0" hangingPunct="1">
                        <a:lnSpc>
                          <a:spcPct val="115000"/>
                        </a:lnSpc>
                        <a:spcAft>
                          <a:spcPts val="0"/>
                        </a:spcAft>
                        <a:tabLst>
                          <a:tab pos="2865755" algn="ctr"/>
                          <a:tab pos="5731510" algn="r"/>
                        </a:tabLst>
                      </a:pPr>
                      <a:r>
                        <a:rPr lang="fa-IR" sz="1800" b="1" kern="1200" dirty="0">
                          <a:solidFill>
                            <a:srgbClr val="0070C0"/>
                          </a:solidFill>
                          <a:latin typeface="Calibri"/>
                          <a:ea typeface="Calibri"/>
                          <a:cs typeface="B Nazanin"/>
                        </a:rPr>
                        <a:t>پيشگيري از مسموميت</a:t>
                      </a:r>
                      <a:endParaRPr lang="en-US" sz="1800" b="1" kern="1200" dirty="0">
                        <a:solidFill>
                          <a:srgbClr val="0070C0"/>
                        </a:solidFill>
                        <a:latin typeface="Calibri"/>
                        <a:ea typeface="Calibri"/>
                        <a:cs typeface="B Nazanin"/>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c>
                  <a:txBody>
                    <a:bodyPr/>
                    <a:lstStyle/>
                    <a:p>
                      <a:pPr algn="r" rtl="1">
                        <a:lnSpc>
                          <a:spcPct val="115000"/>
                        </a:lnSpc>
                        <a:spcAft>
                          <a:spcPts val="0"/>
                        </a:spcAft>
                        <a:tabLst>
                          <a:tab pos="2865755" algn="ctr"/>
                          <a:tab pos="5731510" algn="r"/>
                        </a:tabLst>
                      </a:pPr>
                      <a:r>
                        <a:rPr lang="fa-IR" sz="1800" b="1" kern="1200" dirty="0">
                          <a:solidFill>
                            <a:srgbClr val="943634"/>
                          </a:solidFill>
                          <a:latin typeface="Calibri"/>
                          <a:ea typeface="Calibri"/>
                          <a:cs typeface="B Nazanin"/>
                        </a:rPr>
                        <a:t>24-7  </a:t>
                      </a:r>
                      <a:r>
                        <a:rPr lang="fa-IR" sz="1800" b="1" kern="1200" dirty="0" smtClean="0">
                          <a:solidFill>
                            <a:srgbClr val="943634"/>
                          </a:solidFill>
                          <a:latin typeface="Calibri"/>
                          <a:ea typeface="Calibri"/>
                          <a:cs typeface="B Nazanin"/>
                        </a:rPr>
                        <a:t>ماه :</a:t>
                      </a:r>
                    </a:p>
                    <a:p>
                      <a:pPr algn="r" rtl="1">
                        <a:lnSpc>
                          <a:spcPct val="115000"/>
                        </a:lnSpc>
                        <a:spcAft>
                          <a:spcPts val="0"/>
                        </a:spcAft>
                        <a:tabLst>
                          <a:tab pos="2865755" algn="ctr"/>
                          <a:tab pos="5731510" algn="r"/>
                        </a:tabLst>
                      </a:pPr>
                      <a:r>
                        <a:rPr lang="fa-IR" sz="1800" b="1" kern="1200" dirty="0" smtClean="0">
                          <a:solidFill>
                            <a:srgbClr val="943634"/>
                          </a:solidFill>
                          <a:latin typeface="Calibri"/>
                          <a:ea typeface="Calibri"/>
                          <a:cs typeface="B Nazanin"/>
                        </a:rPr>
                        <a:t> </a:t>
                      </a:r>
                      <a:r>
                        <a:rPr lang="fa-IR" sz="1800" b="1" kern="1200" dirty="0" smtClean="0">
                          <a:solidFill>
                            <a:schemeClr val="tx1"/>
                          </a:solidFill>
                          <a:latin typeface="Times New Roman"/>
                          <a:ea typeface="Calibri"/>
                          <a:cs typeface="B Nazanin"/>
                        </a:rPr>
                        <a:t>داروها</a:t>
                      </a:r>
                      <a:r>
                        <a:rPr lang="fa-IR" sz="1800" b="1" kern="1200" baseline="0" dirty="0" smtClean="0">
                          <a:solidFill>
                            <a:schemeClr val="tx1"/>
                          </a:solidFill>
                          <a:latin typeface="Times New Roman"/>
                          <a:ea typeface="Calibri"/>
                          <a:cs typeface="B Nazanin"/>
                        </a:rPr>
                        <a:t>، سموم و مواد شوینده </a:t>
                      </a:r>
                      <a:r>
                        <a:rPr lang="fa-IR" sz="1800" b="1" kern="1200" dirty="0" smtClean="0">
                          <a:solidFill>
                            <a:schemeClr val="tx1"/>
                          </a:solidFill>
                          <a:latin typeface="Times New Roman"/>
                          <a:ea typeface="Calibri"/>
                          <a:cs typeface="B Nazanin"/>
                        </a:rPr>
                        <a:t>را </a:t>
                      </a:r>
                      <a:r>
                        <a:rPr lang="fa-IR" sz="1800" b="1" kern="1200" dirty="0">
                          <a:solidFill>
                            <a:schemeClr val="tx1"/>
                          </a:solidFill>
                          <a:latin typeface="Times New Roman"/>
                          <a:ea typeface="Calibri"/>
                          <a:cs typeface="B Nazanin"/>
                        </a:rPr>
                        <a:t>دور از دسترس او بگذاريد.</a:t>
                      </a:r>
                      <a:endParaRPr lang="en-US" sz="1800" b="1" kern="1200" dirty="0">
                        <a:solidFill>
                          <a:schemeClr val="tx1"/>
                        </a:solidFill>
                        <a:latin typeface="Times New Roman"/>
                        <a:ea typeface="Calibri"/>
                        <a:cs typeface="B Nazanin"/>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c>
                  <a:txBody>
                    <a:bodyPr/>
                    <a:lstStyle/>
                    <a:p>
                      <a:pPr marL="0" marR="0" indent="0" algn="r" defTabSz="914400" rtl="1" eaLnBrk="1" fontAlgn="auto" latinLnBrk="0" hangingPunct="1">
                        <a:lnSpc>
                          <a:spcPct val="115000"/>
                        </a:lnSpc>
                        <a:spcBef>
                          <a:spcPts val="0"/>
                        </a:spcBef>
                        <a:spcAft>
                          <a:spcPts val="0"/>
                        </a:spcAft>
                        <a:buClrTx/>
                        <a:buSzTx/>
                        <a:buFontTx/>
                        <a:buNone/>
                        <a:tabLst>
                          <a:tab pos="2865755" algn="ctr"/>
                          <a:tab pos="5731510" algn="r"/>
                        </a:tabLst>
                        <a:defRPr/>
                      </a:pPr>
                      <a:r>
                        <a:rPr lang="fa-IR" sz="1800" b="1" kern="1200" dirty="0" smtClean="0">
                          <a:solidFill>
                            <a:srgbClr val="943634"/>
                          </a:solidFill>
                          <a:latin typeface="+mn-lt"/>
                          <a:ea typeface="Calibri"/>
                          <a:cs typeface="B Nazanin"/>
                        </a:rPr>
                        <a:t>24-15  ماه :</a:t>
                      </a:r>
                    </a:p>
                    <a:p>
                      <a:pPr marL="0" marR="0" indent="0" algn="r" defTabSz="914400" rtl="1" eaLnBrk="1" fontAlgn="auto" latinLnBrk="0" hangingPunct="1">
                        <a:lnSpc>
                          <a:spcPct val="115000"/>
                        </a:lnSpc>
                        <a:spcBef>
                          <a:spcPts val="0"/>
                        </a:spcBef>
                        <a:spcAft>
                          <a:spcPts val="0"/>
                        </a:spcAft>
                        <a:buClrTx/>
                        <a:buSzTx/>
                        <a:buFontTx/>
                        <a:buNone/>
                        <a:tabLst>
                          <a:tab pos="2865755" algn="ctr"/>
                          <a:tab pos="5731510" algn="r"/>
                        </a:tabLst>
                        <a:defRPr/>
                      </a:pPr>
                      <a:r>
                        <a:rPr lang="fa-IR" sz="1800" b="1" kern="1200" dirty="0" smtClean="0">
                          <a:solidFill>
                            <a:schemeClr val="tx1"/>
                          </a:solidFill>
                          <a:latin typeface="Times New Roman"/>
                          <a:ea typeface="Calibri"/>
                          <a:cs typeface="B Nazanin"/>
                        </a:rPr>
                        <a:t> بهتر است داروها</a:t>
                      </a:r>
                      <a:r>
                        <a:rPr lang="fa-IR" sz="1800" b="1" kern="1200" baseline="0" dirty="0" smtClean="0">
                          <a:solidFill>
                            <a:schemeClr val="tx1"/>
                          </a:solidFill>
                          <a:latin typeface="Times New Roman"/>
                          <a:ea typeface="Calibri"/>
                          <a:cs typeface="B Nazanin"/>
                        </a:rPr>
                        <a:t>، سموم و مواد شوینده </a:t>
                      </a:r>
                      <a:r>
                        <a:rPr lang="fa-IR" sz="1800" b="1" kern="1200" dirty="0" smtClean="0">
                          <a:solidFill>
                            <a:schemeClr val="tx1"/>
                          </a:solidFill>
                          <a:latin typeface="Times New Roman"/>
                          <a:ea typeface="Calibri"/>
                          <a:cs typeface="B Nazanin"/>
                        </a:rPr>
                        <a:t> را در جايي كه قفل دارد و</a:t>
                      </a:r>
                      <a:r>
                        <a:rPr lang="fa-IR" sz="1800" b="1" kern="1200" baseline="0" dirty="0" smtClean="0">
                          <a:solidFill>
                            <a:schemeClr val="tx1"/>
                          </a:solidFill>
                          <a:latin typeface="Times New Roman"/>
                          <a:ea typeface="Calibri"/>
                          <a:cs typeface="B Nazanin"/>
                        </a:rPr>
                        <a:t> در طبقات بالاتر ن</a:t>
                      </a:r>
                      <a:r>
                        <a:rPr lang="fa-IR" sz="1800" b="1" kern="1200" dirty="0" smtClean="0">
                          <a:solidFill>
                            <a:schemeClr val="tx1"/>
                          </a:solidFill>
                          <a:latin typeface="Times New Roman"/>
                          <a:ea typeface="Calibri"/>
                          <a:cs typeface="B Nazanin"/>
                        </a:rPr>
                        <a:t>گه‌داري كنيد.</a:t>
                      </a:r>
                      <a:endParaRPr lang="en-US" sz="1800" b="1" kern="1200" dirty="0" smtClean="0">
                        <a:solidFill>
                          <a:schemeClr val="tx1"/>
                        </a:solidFill>
                        <a:latin typeface="Times New Roman"/>
                        <a:ea typeface="Calibri"/>
                        <a:cs typeface="B Nazanin"/>
                      </a:endParaRPr>
                    </a:p>
                    <a:p>
                      <a:pPr algn="r" rtl="1">
                        <a:lnSpc>
                          <a:spcPct val="115000"/>
                        </a:lnSpc>
                        <a:spcAft>
                          <a:spcPts val="0"/>
                        </a:spcAft>
                        <a:tabLst>
                          <a:tab pos="2865755" algn="ctr"/>
                          <a:tab pos="5731510" algn="r"/>
                        </a:tabLst>
                      </a:pPr>
                      <a:endParaRPr lang="fa-IR" sz="1800" b="0" kern="1200" dirty="0">
                        <a:solidFill>
                          <a:schemeClr val="tx1"/>
                        </a:solidFill>
                        <a:latin typeface="Calibri"/>
                        <a:ea typeface="Calibri"/>
                        <a:cs typeface="B Nazanin"/>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r>
              <a:tr h="1696188">
                <a:tc>
                  <a:txBody>
                    <a:bodyPr/>
                    <a:lstStyle/>
                    <a:p>
                      <a:pPr marL="0" algn="r" defTabSz="914400" rtl="1" eaLnBrk="1" latinLnBrk="0" hangingPunct="1">
                        <a:lnSpc>
                          <a:spcPct val="115000"/>
                        </a:lnSpc>
                        <a:spcAft>
                          <a:spcPts val="0"/>
                        </a:spcAft>
                        <a:tabLst>
                          <a:tab pos="2865755" algn="ctr"/>
                          <a:tab pos="5731510" algn="r"/>
                        </a:tabLst>
                      </a:pPr>
                      <a:r>
                        <a:rPr lang="fa-IR" sz="1800" b="1" kern="1200" dirty="0">
                          <a:solidFill>
                            <a:srgbClr val="0070C0"/>
                          </a:solidFill>
                          <a:latin typeface="Calibri"/>
                          <a:ea typeface="Calibri"/>
                          <a:cs typeface="B Nazanin"/>
                        </a:rPr>
                        <a:t>پيشگيري از غرق شدگي</a:t>
                      </a:r>
                      <a:endParaRPr lang="en-US" sz="1800" b="1" kern="1200" dirty="0">
                        <a:solidFill>
                          <a:srgbClr val="0070C0"/>
                        </a:solidFill>
                        <a:latin typeface="Calibri"/>
                        <a:ea typeface="Calibri"/>
                        <a:cs typeface="B Nazanin"/>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1">
                        <a:lnSpc>
                          <a:spcPct val="115000"/>
                        </a:lnSpc>
                        <a:spcAft>
                          <a:spcPts val="0"/>
                        </a:spcAft>
                        <a:tabLst>
                          <a:tab pos="2865755" algn="ctr"/>
                          <a:tab pos="5731510" algn="r"/>
                        </a:tabLst>
                      </a:pPr>
                      <a:r>
                        <a:rPr lang="fa-IR" sz="1800" b="1" kern="1200" dirty="0">
                          <a:solidFill>
                            <a:srgbClr val="943634"/>
                          </a:solidFill>
                          <a:latin typeface="+mn-lt"/>
                          <a:ea typeface="Calibri"/>
                          <a:cs typeface="B Nazanin"/>
                        </a:rPr>
                        <a:t>24-0   </a:t>
                      </a:r>
                      <a:r>
                        <a:rPr lang="fa-IR" sz="1800" b="1" kern="1200" dirty="0" smtClean="0">
                          <a:solidFill>
                            <a:srgbClr val="943634"/>
                          </a:solidFill>
                          <a:latin typeface="+mn-lt"/>
                          <a:ea typeface="Calibri"/>
                          <a:cs typeface="B Nazanin"/>
                        </a:rPr>
                        <a:t>ماه : </a:t>
                      </a:r>
                    </a:p>
                    <a:p>
                      <a:pPr algn="r" rtl="1">
                        <a:lnSpc>
                          <a:spcPct val="115000"/>
                        </a:lnSpc>
                        <a:spcAft>
                          <a:spcPts val="0"/>
                        </a:spcAft>
                        <a:tabLst>
                          <a:tab pos="2865755" algn="ctr"/>
                          <a:tab pos="5731510" algn="r"/>
                        </a:tabLst>
                      </a:pPr>
                      <a:r>
                        <a:rPr lang="fa-IR" sz="1800" b="1" kern="1200" dirty="0" smtClean="0">
                          <a:solidFill>
                            <a:schemeClr val="tx1"/>
                          </a:solidFill>
                          <a:latin typeface="Times New Roman"/>
                          <a:ea typeface="Calibri"/>
                          <a:cs typeface="B Nazanin"/>
                        </a:rPr>
                        <a:t>کودک </a:t>
                      </a:r>
                      <a:r>
                        <a:rPr lang="fa-IR" sz="1800" b="1" kern="1200" dirty="0">
                          <a:solidFill>
                            <a:schemeClr val="tx1"/>
                          </a:solidFill>
                          <a:latin typeface="Times New Roman"/>
                          <a:ea typeface="Calibri"/>
                          <a:cs typeface="B Nazanin"/>
                        </a:rPr>
                        <a:t>را در حمام </a:t>
                      </a:r>
                      <a:r>
                        <a:rPr lang="fa-IR" sz="1800" b="1" kern="1200" dirty="0" smtClean="0">
                          <a:solidFill>
                            <a:schemeClr val="tx1"/>
                          </a:solidFill>
                          <a:latin typeface="Times New Roman"/>
                          <a:ea typeface="Calibri"/>
                          <a:cs typeface="B Nazanin"/>
                        </a:rPr>
                        <a:t>تنها </a:t>
                      </a:r>
                      <a:r>
                        <a:rPr lang="fa-IR" sz="1800" b="1" kern="1200" dirty="0">
                          <a:solidFill>
                            <a:schemeClr val="tx1"/>
                          </a:solidFill>
                          <a:latin typeface="Times New Roman"/>
                          <a:ea typeface="Calibri"/>
                          <a:cs typeface="B Nazanin"/>
                        </a:rPr>
                        <a:t>نگذاريد.</a:t>
                      </a:r>
                      <a:endParaRPr lang="en-US" sz="1800" b="1" kern="1200" dirty="0">
                        <a:solidFill>
                          <a:schemeClr val="tx1"/>
                        </a:solidFill>
                        <a:latin typeface="Times New Roman"/>
                        <a:ea typeface="Calibri"/>
                        <a:cs typeface="B Nazanin"/>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1" eaLnBrk="1" fontAlgn="auto" latinLnBrk="0" hangingPunct="1">
                        <a:lnSpc>
                          <a:spcPct val="115000"/>
                        </a:lnSpc>
                        <a:spcBef>
                          <a:spcPts val="0"/>
                        </a:spcBef>
                        <a:spcAft>
                          <a:spcPts val="0"/>
                        </a:spcAft>
                        <a:buClrTx/>
                        <a:buSzTx/>
                        <a:buFontTx/>
                        <a:buNone/>
                        <a:tabLst>
                          <a:tab pos="2865755" algn="ctr"/>
                          <a:tab pos="5731510" algn="r"/>
                        </a:tabLst>
                        <a:defRPr/>
                      </a:pPr>
                      <a:r>
                        <a:rPr lang="fa-IR" sz="1800" b="1" kern="1200" dirty="0" smtClean="0">
                          <a:solidFill>
                            <a:srgbClr val="943634"/>
                          </a:solidFill>
                          <a:latin typeface="+mn-lt"/>
                          <a:ea typeface="Calibri"/>
                          <a:cs typeface="B Nazanin"/>
                        </a:rPr>
                        <a:t>10-24 ماه :</a:t>
                      </a:r>
                    </a:p>
                    <a:p>
                      <a:pPr marL="0" marR="0" indent="0" algn="r" defTabSz="914400" rtl="1" eaLnBrk="1" fontAlgn="auto" latinLnBrk="0" hangingPunct="1">
                        <a:lnSpc>
                          <a:spcPct val="115000"/>
                        </a:lnSpc>
                        <a:spcBef>
                          <a:spcPts val="0"/>
                        </a:spcBef>
                        <a:spcAft>
                          <a:spcPts val="0"/>
                        </a:spcAft>
                        <a:buClrTx/>
                        <a:buSzTx/>
                        <a:buFontTx/>
                        <a:buNone/>
                        <a:tabLst>
                          <a:tab pos="2865755" algn="ctr"/>
                          <a:tab pos="5731510" algn="r"/>
                        </a:tabLst>
                        <a:defRPr/>
                      </a:pPr>
                      <a:r>
                        <a:rPr lang="fa-IR" sz="1800" b="1" kern="1200" dirty="0" smtClean="0">
                          <a:solidFill>
                            <a:srgbClr val="943634"/>
                          </a:solidFill>
                          <a:latin typeface="+mn-lt"/>
                          <a:ea typeface="Calibri"/>
                          <a:cs typeface="B Nazanin"/>
                        </a:rPr>
                        <a:t> </a:t>
                      </a:r>
                      <a:r>
                        <a:rPr lang="fa-IR" sz="1800" b="1" kern="1200" dirty="0" smtClean="0">
                          <a:solidFill>
                            <a:schemeClr val="tx1"/>
                          </a:solidFill>
                          <a:latin typeface="Times New Roman"/>
                          <a:ea typeface="Calibri"/>
                          <a:cs typeface="B Nazanin"/>
                        </a:rPr>
                        <a:t>كنار حوض پارك‌ها يا استخر بچه‌ها، او را  تنها نگذاريد.</a:t>
                      </a:r>
                      <a:endParaRPr lang="en-US" sz="1800" b="1" kern="1200" dirty="0" smtClean="0">
                        <a:solidFill>
                          <a:schemeClr val="tx1"/>
                        </a:solidFill>
                        <a:latin typeface="Times New Roman"/>
                        <a:ea typeface="Calibri"/>
                        <a:cs typeface="B Nazanin"/>
                      </a:endParaRPr>
                    </a:p>
                    <a:p>
                      <a:pPr algn="r" rtl="1">
                        <a:lnSpc>
                          <a:spcPct val="115000"/>
                        </a:lnSpc>
                        <a:spcAft>
                          <a:spcPts val="0"/>
                        </a:spcAft>
                        <a:tabLst>
                          <a:tab pos="2865755" algn="ctr"/>
                          <a:tab pos="5731510" algn="r"/>
                        </a:tabLst>
                      </a:pPr>
                      <a:endParaRPr lang="fa-IR" sz="1800" b="0" kern="1200" dirty="0">
                        <a:solidFill>
                          <a:schemeClr val="tx1"/>
                        </a:solidFill>
                        <a:latin typeface="Calibri"/>
                        <a:ea typeface="Calibri"/>
                        <a:cs typeface="B Nazanin"/>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274638"/>
            <a:ext cx="8435975" cy="777875"/>
          </a:xfrm>
        </p:spPr>
        <p:style>
          <a:lnRef idx="2">
            <a:schemeClr val="accent1"/>
          </a:lnRef>
          <a:fillRef idx="1">
            <a:schemeClr val="lt1"/>
          </a:fillRef>
          <a:effectRef idx="0">
            <a:schemeClr val="accent1"/>
          </a:effectRef>
          <a:fontRef idx="minor">
            <a:schemeClr val="dk1"/>
          </a:fontRef>
        </p:style>
        <p:txBody>
          <a:bodyPr rtlCol="1">
            <a:noAutofit/>
          </a:bodyPr>
          <a:lstStyle/>
          <a:p>
            <a:pPr eaLnBrk="1" fontAlgn="auto" hangingPunct="1">
              <a:spcAft>
                <a:spcPts val="0"/>
              </a:spcAft>
              <a:defRPr/>
            </a:pPr>
            <a:r>
              <a:rPr lang="fa-IR" sz="2400" b="1" dirty="0" smtClean="0">
                <a:solidFill>
                  <a:srgbClr val="0070C0"/>
                </a:solidFill>
                <a:cs typeface="B Nazanin" pitchFamily="2" charset="-78"/>
              </a:rPr>
              <a:t/>
            </a:r>
            <a:br>
              <a:rPr lang="fa-IR" sz="2400" b="1" dirty="0" smtClean="0">
                <a:solidFill>
                  <a:srgbClr val="0070C0"/>
                </a:solidFill>
                <a:cs typeface="B Nazanin" pitchFamily="2" charset="-78"/>
              </a:rPr>
            </a:br>
            <a:r>
              <a:rPr lang="fa-IR" sz="2400" b="1" dirty="0" smtClean="0">
                <a:solidFill>
                  <a:srgbClr val="0070C0"/>
                </a:solidFill>
                <a:cs typeface="B Nazanin" pitchFamily="2" charset="-78"/>
              </a:rPr>
              <a:t>این </a:t>
            </a:r>
            <a:r>
              <a:rPr lang="fa-IR" sz="2400" b="1" dirty="0">
                <a:solidFill>
                  <a:srgbClr val="0070C0"/>
                </a:solidFill>
                <a:cs typeface="B Nazanin" pitchFamily="2" charset="-78"/>
              </a:rPr>
              <a:t>نمودار نشان می دهد چه خطراتی کودکان 24-0 ماهه را تهدید می کند که باید از آن ها آگاه بود</a:t>
            </a:r>
            <a:r>
              <a:rPr lang="en-US" sz="2400" dirty="0">
                <a:solidFill>
                  <a:srgbClr val="0070C0"/>
                </a:solidFill>
                <a:cs typeface="B Nazanin" pitchFamily="2" charset="-78"/>
              </a:rPr>
              <a:t/>
            </a:r>
            <a:br>
              <a:rPr lang="en-US" sz="2400" dirty="0">
                <a:solidFill>
                  <a:srgbClr val="0070C0"/>
                </a:solidFill>
                <a:cs typeface="B Nazanin" pitchFamily="2" charset="-78"/>
              </a:rPr>
            </a:br>
            <a:endParaRPr lang="fa-IR" sz="2400" dirty="0">
              <a:solidFill>
                <a:srgbClr val="0070C0"/>
              </a:solidFill>
              <a:cs typeface="B Nazanin" pitchFamily="2" charset="-78"/>
            </a:endParaRPr>
          </a:p>
        </p:txBody>
      </p:sp>
      <p:graphicFrame>
        <p:nvGraphicFramePr>
          <p:cNvPr id="4" name="Content Placeholder 3"/>
          <p:cNvGraphicFramePr>
            <a:graphicFrameLocks noGrp="1"/>
          </p:cNvGraphicFramePr>
          <p:nvPr>
            <p:ph idx="1"/>
          </p:nvPr>
        </p:nvGraphicFramePr>
        <p:xfrm>
          <a:off x="251769" y="1268413"/>
          <a:ext cx="8496944" cy="4680520"/>
        </p:xfrm>
        <a:graphic>
          <a:graphicData uri="http://schemas.openxmlformats.org/drawingml/2006/table">
            <a:tbl>
              <a:tblPr rtl="1"/>
              <a:tblGrid>
                <a:gridCol w="1583564"/>
                <a:gridCol w="1499383"/>
                <a:gridCol w="1788898"/>
                <a:gridCol w="1878138"/>
                <a:gridCol w="1746961"/>
              </a:tblGrid>
              <a:tr h="4680520">
                <a:tc>
                  <a:txBody>
                    <a:bodyPr/>
                    <a:lstStyle/>
                    <a:p>
                      <a:pPr algn="r" rtl="1">
                        <a:lnSpc>
                          <a:spcPct val="115000"/>
                        </a:lnSpc>
                        <a:spcAft>
                          <a:spcPts val="0"/>
                        </a:spcAft>
                        <a:tabLst>
                          <a:tab pos="2865755" algn="ctr"/>
                          <a:tab pos="5731510" algn="r"/>
                        </a:tabLst>
                      </a:pPr>
                      <a:r>
                        <a:rPr lang="fa-IR" sz="1800" b="1" kern="1200" dirty="0">
                          <a:solidFill>
                            <a:schemeClr val="tx1"/>
                          </a:solidFill>
                          <a:latin typeface="Calibri"/>
                          <a:ea typeface="Calibri"/>
                          <a:cs typeface="B Nazanin"/>
                        </a:rPr>
                        <a:t>پيشگيري از سوختگي </a:t>
                      </a:r>
                      <a:endParaRPr lang="en-US" sz="1800" b="1" kern="1200" dirty="0">
                        <a:solidFill>
                          <a:schemeClr val="tx1"/>
                        </a:solidFill>
                        <a:latin typeface="Calibri"/>
                        <a:ea typeface="Calibri"/>
                        <a:cs typeface="B Nazanin"/>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c>
                  <a:txBody>
                    <a:bodyPr/>
                    <a:lstStyle/>
                    <a:p>
                      <a:pPr algn="r" rtl="1">
                        <a:lnSpc>
                          <a:spcPct val="115000"/>
                        </a:lnSpc>
                        <a:spcAft>
                          <a:spcPts val="0"/>
                        </a:spcAft>
                        <a:tabLst>
                          <a:tab pos="2865755" algn="ctr"/>
                          <a:tab pos="5731510" algn="r"/>
                        </a:tabLst>
                      </a:pPr>
                      <a:r>
                        <a:rPr lang="fa-IR" sz="1800" b="1" kern="1200" dirty="0">
                          <a:solidFill>
                            <a:srgbClr val="943634"/>
                          </a:solidFill>
                          <a:latin typeface="Calibri"/>
                          <a:ea typeface="Calibri"/>
                          <a:cs typeface="B Nazanin"/>
                        </a:rPr>
                        <a:t>18-0 </a:t>
                      </a:r>
                      <a:r>
                        <a:rPr lang="fa-IR" sz="1800" b="1" kern="1200" dirty="0" smtClean="0">
                          <a:solidFill>
                            <a:srgbClr val="943634"/>
                          </a:solidFill>
                          <a:latin typeface="Calibri"/>
                          <a:ea typeface="Calibri"/>
                          <a:cs typeface="B Nazanin"/>
                        </a:rPr>
                        <a:t>ماه:</a:t>
                      </a:r>
                    </a:p>
                    <a:p>
                      <a:pPr algn="r" rtl="1">
                        <a:lnSpc>
                          <a:spcPct val="115000"/>
                        </a:lnSpc>
                        <a:spcAft>
                          <a:spcPts val="0"/>
                        </a:spcAft>
                        <a:tabLst>
                          <a:tab pos="2865755" algn="ctr"/>
                          <a:tab pos="5731510" algn="r"/>
                        </a:tabLst>
                      </a:pPr>
                      <a:r>
                        <a:rPr lang="fa-IR" sz="1800" b="0" kern="1200" dirty="0" smtClean="0">
                          <a:solidFill>
                            <a:schemeClr val="tx1"/>
                          </a:solidFill>
                          <a:latin typeface="Calibri"/>
                          <a:ea typeface="Calibri"/>
                          <a:cs typeface="B Nazanin"/>
                        </a:rPr>
                        <a:t> </a:t>
                      </a:r>
                      <a:r>
                        <a:rPr lang="fa-IR" sz="1800" b="1" kern="1200" dirty="0">
                          <a:solidFill>
                            <a:schemeClr val="tx1"/>
                          </a:solidFill>
                          <a:latin typeface="Times New Roman"/>
                          <a:ea typeface="Calibri"/>
                          <a:cs typeface="B Nazanin"/>
                        </a:rPr>
                        <a:t>وقتي مي‌خواهيد </a:t>
                      </a:r>
                      <a:r>
                        <a:rPr lang="fa-IR" sz="1800" b="1" kern="1200" dirty="0">
                          <a:solidFill>
                            <a:srgbClr val="C00000"/>
                          </a:solidFill>
                          <a:latin typeface="Times New Roman"/>
                          <a:ea typeface="Calibri"/>
                          <a:cs typeface="B Nazanin"/>
                        </a:rPr>
                        <a:t>نوشيدني‌هاي داغ </a:t>
                      </a:r>
                      <a:r>
                        <a:rPr lang="fa-IR" sz="1800" b="1" kern="1200" dirty="0">
                          <a:solidFill>
                            <a:schemeClr val="tx1"/>
                          </a:solidFill>
                          <a:latin typeface="Times New Roman"/>
                          <a:ea typeface="Calibri"/>
                          <a:cs typeface="B Nazanin"/>
                        </a:rPr>
                        <a:t>بخوريد، اول كودك  را پايين بگذاريد بعد نوشيدني‌تان را برداريد.</a:t>
                      </a:r>
                      <a:endParaRPr lang="en-US" sz="1800" b="1" kern="1200" dirty="0">
                        <a:solidFill>
                          <a:schemeClr val="tx1"/>
                        </a:solidFill>
                        <a:latin typeface="Times New Roman"/>
                        <a:ea typeface="Calibri"/>
                        <a:cs typeface="B Nazanin"/>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c>
                  <a:txBody>
                    <a:bodyPr/>
                    <a:lstStyle/>
                    <a:p>
                      <a:pPr algn="r" rtl="1">
                        <a:lnSpc>
                          <a:spcPct val="115000"/>
                        </a:lnSpc>
                        <a:spcAft>
                          <a:spcPts val="0"/>
                        </a:spcAft>
                        <a:tabLst>
                          <a:tab pos="2865755" algn="ctr"/>
                          <a:tab pos="5731510" algn="r"/>
                        </a:tabLst>
                      </a:pPr>
                      <a:r>
                        <a:rPr lang="fa-IR" sz="1800" b="1" kern="1200" dirty="0">
                          <a:solidFill>
                            <a:srgbClr val="943634"/>
                          </a:solidFill>
                          <a:latin typeface="Calibri"/>
                          <a:ea typeface="Calibri"/>
                          <a:cs typeface="B Nazanin"/>
                        </a:rPr>
                        <a:t>24-0  </a:t>
                      </a:r>
                      <a:r>
                        <a:rPr lang="fa-IR" sz="1800" b="1" kern="1200" dirty="0" smtClean="0">
                          <a:solidFill>
                            <a:srgbClr val="943634"/>
                          </a:solidFill>
                          <a:latin typeface="Calibri"/>
                          <a:ea typeface="Calibri"/>
                          <a:cs typeface="B Nazanin"/>
                        </a:rPr>
                        <a:t>ماه :</a:t>
                      </a:r>
                    </a:p>
                    <a:p>
                      <a:pPr algn="r" rtl="1">
                        <a:lnSpc>
                          <a:spcPct val="115000"/>
                        </a:lnSpc>
                        <a:spcAft>
                          <a:spcPts val="0"/>
                        </a:spcAft>
                        <a:tabLst>
                          <a:tab pos="2865755" algn="ctr"/>
                          <a:tab pos="5731510" algn="r"/>
                        </a:tabLst>
                      </a:pPr>
                      <a:r>
                        <a:rPr lang="fa-IR" sz="1800" b="0" kern="1200" dirty="0" smtClean="0">
                          <a:solidFill>
                            <a:schemeClr val="tx1"/>
                          </a:solidFill>
                          <a:latin typeface="Calibri"/>
                          <a:ea typeface="Calibri"/>
                          <a:cs typeface="B Nazanin"/>
                        </a:rPr>
                        <a:t> </a:t>
                      </a:r>
                      <a:r>
                        <a:rPr lang="fa-IR" sz="1800" b="1" kern="1200" dirty="0">
                          <a:solidFill>
                            <a:schemeClr val="tx1"/>
                          </a:solidFill>
                          <a:latin typeface="Times New Roman"/>
                          <a:ea typeface="Calibri"/>
                          <a:cs typeface="B Nazanin"/>
                        </a:rPr>
                        <a:t>اگر در </a:t>
                      </a:r>
                      <a:r>
                        <a:rPr lang="fa-IR" sz="1800" b="1" kern="1200" dirty="0">
                          <a:solidFill>
                            <a:srgbClr val="C00000"/>
                          </a:solidFill>
                          <a:latin typeface="Times New Roman"/>
                          <a:ea typeface="Calibri"/>
                          <a:cs typeface="B Nazanin"/>
                        </a:rPr>
                        <a:t>حمام</a:t>
                      </a:r>
                      <a:r>
                        <a:rPr lang="fa-IR" sz="1800" b="1" kern="1200" dirty="0">
                          <a:solidFill>
                            <a:schemeClr val="tx1"/>
                          </a:solidFill>
                          <a:latin typeface="Times New Roman"/>
                          <a:ea typeface="Calibri"/>
                          <a:cs typeface="B Nazanin"/>
                        </a:rPr>
                        <a:t> عادت داريد هميشه اول آب گرم را باز مي كنيد، ديگر اين كار را نكنيد. </a:t>
                      </a:r>
                      <a:r>
                        <a:rPr lang="fa-IR" sz="1800" b="1" kern="1200" dirty="0">
                          <a:solidFill>
                            <a:srgbClr val="C00000"/>
                          </a:solidFill>
                          <a:latin typeface="Times New Roman"/>
                          <a:ea typeface="Calibri"/>
                          <a:cs typeface="B Nazanin"/>
                        </a:rPr>
                        <a:t>هميشه اول آب سرد را باز كنيد</a:t>
                      </a:r>
                      <a:r>
                        <a:rPr lang="fa-IR" sz="1800" b="1" kern="1200" dirty="0">
                          <a:solidFill>
                            <a:schemeClr val="tx1"/>
                          </a:solidFill>
                          <a:latin typeface="Times New Roman"/>
                          <a:ea typeface="Calibri"/>
                          <a:cs typeface="B Nazanin"/>
                        </a:rPr>
                        <a:t>.</a:t>
                      </a:r>
                      <a:endParaRPr lang="en-US" sz="1800" b="1" kern="1200" dirty="0">
                        <a:solidFill>
                          <a:schemeClr val="tx1"/>
                        </a:solidFill>
                        <a:latin typeface="Times New Roman"/>
                        <a:ea typeface="Calibri"/>
                        <a:cs typeface="B Nazanin"/>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c>
                  <a:txBody>
                    <a:bodyPr/>
                    <a:lstStyle/>
                    <a:p>
                      <a:pPr marL="0" algn="r" defTabSz="914400" rtl="1" eaLnBrk="1" latinLnBrk="0" hangingPunct="1">
                        <a:lnSpc>
                          <a:spcPct val="115000"/>
                        </a:lnSpc>
                        <a:spcAft>
                          <a:spcPts val="0"/>
                        </a:spcAft>
                        <a:tabLst>
                          <a:tab pos="2865755" algn="ctr"/>
                          <a:tab pos="5731510" algn="r"/>
                        </a:tabLst>
                      </a:pPr>
                      <a:r>
                        <a:rPr lang="fa-IR" sz="1800" b="1" kern="1200" dirty="0">
                          <a:solidFill>
                            <a:srgbClr val="943634"/>
                          </a:solidFill>
                          <a:latin typeface="Calibri"/>
                          <a:ea typeface="Calibri"/>
                          <a:cs typeface="B Nazanin"/>
                        </a:rPr>
                        <a:t>24-4 </a:t>
                      </a:r>
                      <a:r>
                        <a:rPr lang="fa-IR" sz="1800" b="1" kern="1200" dirty="0" smtClean="0">
                          <a:solidFill>
                            <a:srgbClr val="943634"/>
                          </a:solidFill>
                          <a:latin typeface="Calibri"/>
                          <a:ea typeface="Calibri"/>
                          <a:cs typeface="B Nazanin"/>
                        </a:rPr>
                        <a:t>ماه : </a:t>
                      </a:r>
                    </a:p>
                    <a:p>
                      <a:pPr algn="r" rtl="1">
                        <a:lnSpc>
                          <a:spcPct val="115000"/>
                        </a:lnSpc>
                        <a:spcAft>
                          <a:spcPts val="0"/>
                        </a:spcAft>
                        <a:tabLst>
                          <a:tab pos="2865755" algn="ctr"/>
                          <a:tab pos="5731510" algn="r"/>
                        </a:tabLst>
                      </a:pPr>
                      <a:r>
                        <a:rPr lang="fa-IR" sz="1800" b="1" kern="1200" dirty="0" smtClean="0">
                          <a:solidFill>
                            <a:schemeClr val="tx1"/>
                          </a:solidFill>
                          <a:latin typeface="Times New Roman"/>
                          <a:ea typeface="Calibri"/>
                          <a:cs typeface="B Nazanin"/>
                        </a:rPr>
                        <a:t>اگر </a:t>
                      </a:r>
                      <a:r>
                        <a:rPr lang="fa-IR" sz="1800" b="1" kern="1200" dirty="0">
                          <a:solidFill>
                            <a:schemeClr val="tx1"/>
                          </a:solidFill>
                          <a:latin typeface="Times New Roman"/>
                          <a:ea typeface="Calibri"/>
                          <a:cs typeface="B Nazanin"/>
                        </a:rPr>
                        <a:t>كودك به وسايل مو‌صاف كنِ شما دست مي‌زند، اين وسايل و اُتوها را از دسترس او دور كنيد.</a:t>
                      </a:r>
                      <a:endParaRPr lang="en-US" sz="1800" b="1" kern="1200" dirty="0">
                        <a:solidFill>
                          <a:schemeClr val="tx1"/>
                        </a:solidFill>
                        <a:latin typeface="Times New Roman"/>
                        <a:ea typeface="Calibri"/>
                        <a:cs typeface="B Nazanin"/>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c>
                  <a:txBody>
                    <a:bodyPr/>
                    <a:lstStyle/>
                    <a:p>
                      <a:pPr marL="0" algn="r" defTabSz="914400" rtl="1" eaLnBrk="1" latinLnBrk="0" hangingPunct="1">
                        <a:lnSpc>
                          <a:spcPct val="115000"/>
                        </a:lnSpc>
                        <a:spcAft>
                          <a:spcPts val="0"/>
                        </a:spcAft>
                        <a:tabLst>
                          <a:tab pos="2865755" algn="ctr"/>
                          <a:tab pos="5731510" algn="r"/>
                        </a:tabLst>
                      </a:pPr>
                      <a:r>
                        <a:rPr lang="fa-IR" sz="1800" b="1" kern="1200" dirty="0">
                          <a:solidFill>
                            <a:srgbClr val="943634"/>
                          </a:solidFill>
                          <a:latin typeface="Calibri"/>
                          <a:ea typeface="Calibri"/>
                          <a:cs typeface="B Nazanin"/>
                        </a:rPr>
                        <a:t>24-7  </a:t>
                      </a:r>
                      <a:r>
                        <a:rPr lang="fa-IR" sz="1800" b="1" kern="1200" dirty="0" smtClean="0">
                          <a:solidFill>
                            <a:srgbClr val="943634"/>
                          </a:solidFill>
                          <a:latin typeface="Calibri"/>
                          <a:ea typeface="Calibri"/>
                          <a:cs typeface="B Nazanin"/>
                        </a:rPr>
                        <a:t>ماه :</a:t>
                      </a:r>
                    </a:p>
                    <a:p>
                      <a:pPr marL="0" algn="r" defTabSz="914400" rtl="1" eaLnBrk="1" latinLnBrk="0" hangingPunct="1">
                        <a:lnSpc>
                          <a:spcPct val="115000"/>
                        </a:lnSpc>
                        <a:spcAft>
                          <a:spcPts val="0"/>
                        </a:spcAft>
                        <a:tabLst>
                          <a:tab pos="2865755" algn="ctr"/>
                          <a:tab pos="5731510" algn="r"/>
                        </a:tabLst>
                      </a:pPr>
                      <a:r>
                        <a:rPr lang="fa-IR" sz="1800" b="1" kern="1200" dirty="0" smtClean="0">
                          <a:solidFill>
                            <a:schemeClr val="tx1"/>
                          </a:solidFill>
                          <a:latin typeface="Times New Roman"/>
                          <a:ea typeface="Calibri"/>
                          <a:cs typeface="B Nazanin"/>
                        </a:rPr>
                        <a:t>نوشيدني‌هاي </a:t>
                      </a:r>
                      <a:r>
                        <a:rPr lang="fa-IR" sz="1800" b="1" kern="1200" dirty="0">
                          <a:solidFill>
                            <a:schemeClr val="tx1"/>
                          </a:solidFill>
                          <a:latin typeface="Times New Roman"/>
                          <a:ea typeface="Calibri"/>
                          <a:cs typeface="B Nazanin"/>
                        </a:rPr>
                        <a:t>داغ، قوري يا كتري </a:t>
                      </a:r>
                      <a:r>
                        <a:rPr lang="fa-IR" sz="1800" b="1" kern="1200" dirty="0" smtClean="0">
                          <a:solidFill>
                            <a:schemeClr val="tx1"/>
                          </a:solidFill>
                          <a:latin typeface="Times New Roman"/>
                          <a:ea typeface="Calibri"/>
                          <a:cs typeface="B Nazanin"/>
                        </a:rPr>
                        <a:t>را از دسترس کودکان دور کنید.</a:t>
                      </a:r>
                      <a:endParaRPr lang="en-US" sz="1800" b="1" kern="1200" dirty="0">
                        <a:solidFill>
                          <a:schemeClr val="tx1"/>
                        </a:solidFill>
                        <a:latin typeface="Times New Roman"/>
                        <a:ea typeface="Calibri"/>
                        <a:cs typeface="B Nazanin"/>
                      </a:endParaRPr>
                    </a:p>
                  </a:txBody>
                  <a:tcPr marL="57045" marR="57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30000"/>
                      </a:schemeClr>
                    </a:solid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spcAft>
                <a:spcPts val="0"/>
              </a:spcAft>
              <a:defRPr/>
            </a:pPr>
            <a:r>
              <a:rPr lang="fa-IR" sz="3200" b="1" dirty="0" smtClean="0">
                <a:solidFill>
                  <a:srgbClr val="0070C0"/>
                </a:solidFill>
                <a:cs typeface="B Nazanin" pitchFamily="2" charset="-78"/>
              </a:rPr>
              <a:t>فيلم </a:t>
            </a:r>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spcAft>
                <a:spcPts val="0"/>
              </a:spcAft>
              <a:buFont typeface="Arial" pitchFamily="34" charset="0"/>
              <a:buChar char="•"/>
              <a:defRPr/>
            </a:pPr>
            <a:r>
              <a:rPr lang="fa-IR" sz="2800" dirty="0" smtClean="0">
                <a:cs typeface="B Nazanin" pitchFamily="2" charset="-78"/>
                <a:hlinkClick r:id="rId2" action="ppaction://hlinkfile"/>
              </a:rPr>
              <a:t>حوادث خانگي (كليات)</a:t>
            </a:r>
            <a:endParaRPr lang="fa-IR" sz="2800" dirty="0" smtClean="0">
              <a:cs typeface="B Nazanin" pitchFamily="2" charset="-78"/>
            </a:endParaRPr>
          </a:p>
          <a:p>
            <a:pPr eaLnBrk="1" fontAlgn="auto" hangingPunct="1">
              <a:spcAft>
                <a:spcPts val="0"/>
              </a:spcAft>
              <a:buFont typeface="Arial" pitchFamily="34" charset="0"/>
              <a:buChar char="•"/>
              <a:defRPr/>
            </a:pPr>
            <a:r>
              <a:rPr lang="fa-IR" sz="2800" dirty="0" smtClean="0">
                <a:cs typeface="B Nazanin" pitchFamily="2" charset="-78"/>
                <a:hlinkClick r:id="rId3" action="ppaction://hlinkfile"/>
              </a:rPr>
              <a:t>فيلم كلي </a:t>
            </a:r>
            <a:endParaRPr lang="fa-IR" sz="2800" dirty="0">
              <a:cs typeface="B Nazanin" pitchFamily="2" charset="-7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1863" y="620713"/>
            <a:ext cx="2674937" cy="1143000"/>
          </a:xfrm>
          <a:ln>
            <a:solidFill>
              <a:srgbClr val="0070C0"/>
            </a:solidFill>
          </a:ln>
        </p:spPr>
        <p:txBody>
          <a:bodyPr rtlCol="1">
            <a:normAutofit/>
          </a:bodyPr>
          <a:lstStyle/>
          <a:p>
            <a:pPr eaLnBrk="1" fontAlgn="auto" hangingPunct="1">
              <a:spcAft>
                <a:spcPts val="0"/>
              </a:spcAft>
              <a:defRPr/>
            </a:pPr>
            <a:r>
              <a:rPr lang="fa-IR" sz="3200" b="1" dirty="0" smtClean="0">
                <a:solidFill>
                  <a:srgbClr val="0070C0"/>
                </a:solidFill>
                <a:latin typeface="+mn-lt"/>
                <a:ea typeface="+mn-ea"/>
                <a:cs typeface="B Nazanin" pitchFamily="2" charset="-78"/>
              </a:rPr>
              <a:t>سلامت باشيد </a:t>
            </a:r>
          </a:p>
        </p:txBody>
      </p:sp>
      <p:pic>
        <p:nvPicPr>
          <p:cNvPr id="29699" name="Content Placeholder 3" descr="jeld morabian 2.bmp"/>
          <p:cNvPicPr>
            <a:picLocks noGrp="1" noChangeAspect="1"/>
          </p:cNvPicPr>
          <p:nvPr>
            <p:ph idx="1"/>
          </p:nvPr>
        </p:nvPicPr>
        <p:blipFill>
          <a:blip r:embed="rId2" cstate="print"/>
          <a:srcRect/>
          <a:stretch>
            <a:fillRect/>
          </a:stretch>
        </p:blipFill>
        <p:spPr>
          <a:xfrm>
            <a:off x="395288" y="260350"/>
            <a:ext cx="4949825" cy="6264275"/>
          </a:xfrm>
          <a:ln>
            <a:solidFill>
              <a:srgbClr val="0070C0"/>
            </a:solid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spcAft>
                <a:spcPts val="0"/>
              </a:spcAft>
              <a:defRPr/>
            </a:pPr>
            <a:r>
              <a:rPr lang="fa-IR" sz="2800" b="1" dirty="0" smtClean="0">
                <a:solidFill>
                  <a:srgbClr val="0070C0"/>
                </a:solidFill>
                <a:cs typeface="B Nazanin" pitchFamily="2" charset="-78"/>
              </a:rPr>
              <a:t>تعریف كودك: </a:t>
            </a:r>
            <a:r>
              <a:rPr lang="en-US" sz="2800" b="1" dirty="0" smtClean="0">
                <a:solidFill>
                  <a:srgbClr val="0070C0"/>
                </a:solidFill>
                <a:cs typeface="B Nazanin" pitchFamily="2" charset="-78"/>
              </a:rPr>
              <a:t/>
            </a:r>
            <a:br>
              <a:rPr lang="en-US" sz="2800" b="1" dirty="0" smtClean="0">
                <a:solidFill>
                  <a:srgbClr val="0070C0"/>
                </a:solidFill>
                <a:cs typeface="B Nazanin" pitchFamily="2" charset="-78"/>
              </a:rPr>
            </a:br>
            <a:endParaRPr lang="fa-IR" sz="2800" dirty="0">
              <a:solidFill>
                <a:srgbClr val="0070C0"/>
              </a:solidFill>
            </a:endParaRPr>
          </a:p>
        </p:txBody>
      </p:sp>
      <p:sp>
        <p:nvSpPr>
          <p:cNvPr id="3" name="Content Placeholder 2"/>
          <p:cNvSpPr>
            <a:spLocks noGrp="1"/>
          </p:cNvSpPr>
          <p:nvPr>
            <p:ph idx="1"/>
          </p:nvPr>
        </p:nvSpPr>
        <p:spPr>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lnSpc>
                <a:spcPct val="200000"/>
              </a:lnSpc>
              <a:spcAft>
                <a:spcPts val="0"/>
              </a:spcAft>
              <a:buFont typeface="Arial" pitchFamily="34" charset="0"/>
              <a:buNone/>
              <a:defRPr/>
            </a:pPr>
            <a:r>
              <a:rPr lang="fa-IR" sz="2800" dirty="0" smtClean="0">
                <a:cs typeface="B Nazanin" pitchFamily="2" charset="-78"/>
              </a:rPr>
              <a:t>طبق تعريف پيمان نامه سازمان ملل در مورد حقوق كودكان دوره زندگي انسان تا سن 18 سالگي دوره كودكي ناميده مي‌شود</a:t>
            </a:r>
            <a:r>
              <a:rPr lang="en-US" sz="2800" dirty="0" smtClean="0">
                <a:cs typeface="B Nazanin" pitchFamily="2" charset="-78"/>
              </a:rPr>
              <a:t>.</a:t>
            </a:r>
            <a:endParaRPr lang="fa-IR" sz="2800" dirty="0" smtClean="0">
              <a:cs typeface="B Nazanin" pitchFamily="2" charset="-78"/>
            </a:endParaRPr>
          </a:p>
          <a:p>
            <a:pPr eaLnBrk="1" fontAlgn="auto" hangingPunct="1">
              <a:lnSpc>
                <a:spcPct val="200000"/>
              </a:lnSpc>
              <a:spcAft>
                <a:spcPts val="0"/>
              </a:spcAft>
              <a:buFont typeface="Arial" pitchFamily="34" charset="0"/>
              <a:buChar char="•"/>
              <a:defRPr/>
            </a:pPr>
            <a:endParaRPr lang="fa-IR"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spcAft>
                <a:spcPts val="0"/>
              </a:spcAft>
              <a:defRPr/>
            </a:pPr>
            <a:r>
              <a:rPr lang="en-US" sz="2800" b="1" dirty="0" smtClean="0">
                <a:solidFill>
                  <a:srgbClr val="0070C0"/>
                </a:solidFill>
                <a:cs typeface="B Nazanin" pitchFamily="2" charset="-78"/>
              </a:rPr>
              <a:t/>
            </a:r>
            <a:br>
              <a:rPr lang="en-US" sz="2800" b="1" dirty="0" smtClean="0">
                <a:solidFill>
                  <a:srgbClr val="0070C0"/>
                </a:solidFill>
                <a:cs typeface="B Nazanin" pitchFamily="2" charset="-78"/>
              </a:rPr>
            </a:br>
            <a:r>
              <a:rPr lang="fa-IR" sz="2800" b="1" dirty="0" smtClean="0">
                <a:solidFill>
                  <a:srgbClr val="0070C0"/>
                </a:solidFill>
                <a:cs typeface="B Nazanin" pitchFamily="2" charset="-78"/>
              </a:rPr>
              <a:t>علل اصلي مرگ كودكان در جهان</a:t>
            </a:r>
            <a:endParaRPr lang="fa-IR" sz="2800" dirty="0">
              <a:solidFill>
                <a:srgbClr val="0070C0"/>
              </a:solidFill>
            </a:endParaRPr>
          </a:p>
        </p:txBody>
      </p:sp>
      <p:sp>
        <p:nvSpPr>
          <p:cNvPr id="3" name="Content Placeholder 2"/>
          <p:cNvSpPr>
            <a:spLocks noGrp="1"/>
          </p:cNvSpPr>
          <p:nvPr>
            <p:ph idx="1"/>
          </p:nvPr>
        </p:nvSpPr>
        <p:spPr>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lnSpc>
                <a:spcPct val="200000"/>
              </a:lnSpc>
              <a:spcAft>
                <a:spcPts val="0"/>
              </a:spcAft>
              <a:buFont typeface="Arial" pitchFamily="34" charset="0"/>
              <a:buNone/>
              <a:defRPr/>
            </a:pPr>
            <a:endParaRPr lang="fa-IR" sz="2800" dirty="0"/>
          </a:p>
        </p:txBody>
      </p:sp>
      <p:pic>
        <p:nvPicPr>
          <p:cNvPr id="5124" name="Picture 2"/>
          <p:cNvPicPr>
            <a:picLocks noChangeAspect="1" noChangeArrowheads="1"/>
          </p:cNvPicPr>
          <p:nvPr/>
        </p:nvPicPr>
        <p:blipFill>
          <a:blip r:embed="rId2" cstate="print">
            <a:lum contrast="10000"/>
          </a:blip>
          <a:srcRect/>
          <a:stretch>
            <a:fillRect/>
          </a:stretch>
        </p:blipFill>
        <p:spPr bwMode="auto">
          <a:xfrm>
            <a:off x="395536" y="1628800"/>
            <a:ext cx="8352928" cy="446519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diamond(in)">
                                      <p:cBhvr>
                                        <p:cTn id="7" dur="2000"/>
                                        <p:tgtEl>
                                          <p:spTgt spid="5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260350"/>
            <a:ext cx="8351838" cy="1143000"/>
          </a:xfrm>
          <a:solidFill>
            <a:schemeClr val="accent1">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spcAft>
                <a:spcPts val="0"/>
              </a:spcAft>
              <a:defRPr/>
            </a:pPr>
            <a:r>
              <a:rPr lang="fa-IR" sz="2800" b="1" dirty="0" smtClean="0">
                <a:solidFill>
                  <a:srgbClr val="0070C0"/>
                </a:solidFill>
                <a:cs typeface="B Nazanin" pitchFamily="2" charset="-78"/>
              </a:rPr>
              <a:t>تعریف آسيب: </a:t>
            </a:r>
            <a:endParaRPr lang="fa-IR" sz="2800" dirty="0">
              <a:solidFill>
                <a:srgbClr val="0070C0"/>
              </a:solidFill>
            </a:endParaRPr>
          </a:p>
        </p:txBody>
      </p:sp>
      <p:sp>
        <p:nvSpPr>
          <p:cNvPr id="3" name="Content Placeholder 2"/>
          <p:cNvSpPr>
            <a:spLocks noGrp="1"/>
          </p:cNvSpPr>
          <p:nvPr>
            <p:ph idx="1"/>
          </p:nvPr>
        </p:nvSpPr>
        <p:spPr>
          <a:xfrm>
            <a:off x="323850" y="1557338"/>
            <a:ext cx="8374063" cy="4525962"/>
          </a:xfrm>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lnSpc>
                <a:spcPct val="150000"/>
              </a:lnSpc>
              <a:spcAft>
                <a:spcPts val="0"/>
              </a:spcAft>
              <a:buFont typeface="Arial" pitchFamily="34" charset="0"/>
              <a:buNone/>
              <a:defRPr/>
            </a:pPr>
            <a:r>
              <a:rPr lang="fa-IR" b="1" dirty="0" smtClean="0">
                <a:cs typeface="B Nazanin" pitchFamily="2" charset="-78"/>
              </a:rPr>
              <a:t>	</a:t>
            </a:r>
            <a:r>
              <a:rPr lang="fa-IR" dirty="0" smtClean="0">
                <a:cs typeface="B Nazanin" pitchFamily="2" charset="-78"/>
              </a:rPr>
              <a:t>جراحت جسمی بدنبال مواجهه حاد با مقادير زياد انرژی (مكانيكي، حرارتي، شيميايي يا اشعه) در حد بيش از حد آستانه تحمل فيزيولوژيك بدن يا نقص عملكرد بدن بدنبال كمبود يا فقدان يك يا چند عنصر حياتي (مانند اكسيژن يا حرارت).</a:t>
            </a:r>
            <a:endParaRPr lang="en-US" dirty="0" smtClean="0">
              <a:cs typeface="B Nazanin" pitchFamily="2" charset="-78"/>
            </a:endParaRPr>
          </a:p>
          <a:p>
            <a:pPr eaLnBrk="1" fontAlgn="auto" hangingPunct="1">
              <a:lnSpc>
                <a:spcPct val="150000"/>
              </a:lnSpc>
              <a:spcAft>
                <a:spcPts val="0"/>
              </a:spcAft>
              <a:buFont typeface="Arial" pitchFamily="34" charset="0"/>
              <a:buChar char="•"/>
              <a:defRPr/>
            </a:pPr>
            <a:endParaRPr lang="fa-I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endParaRPr lang="en-US" smtClean="0">
              <a:cs typeface="Times New Roman" pitchFamily="18" charset="0"/>
            </a:endParaRPr>
          </a:p>
        </p:txBody>
      </p:sp>
      <p:sp>
        <p:nvSpPr>
          <p:cNvPr id="7171" name="Content Placeholder 2"/>
          <p:cNvSpPr>
            <a:spLocks noGrp="1"/>
          </p:cNvSpPr>
          <p:nvPr>
            <p:ph sz="quarter" idx="1"/>
          </p:nvPr>
        </p:nvSpPr>
        <p:spPr/>
        <p:txBody>
          <a:bodyPr/>
          <a:lstStyle/>
          <a:p>
            <a:pPr eaLnBrk="1" hangingPunct="1"/>
            <a:endParaRPr lang="en-US" smtClean="0">
              <a:cs typeface="Arial" charset="0"/>
            </a:endParaRPr>
          </a:p>
        </p:txBody>
      </p:sp>
      <p:pic>
        <p:nvPicPr>
          <p:cNvPr id="7172" name="Picture 2"/>
          <p:cNvPicPr>
            <a:picLocks noChangeAspect="1" noChangeArrowheads="1"/>
          </p:cNvPicPr>
          <p:nvPr/>
        </p:nvPicPr>
        <p:blipFill>
          <a:blip r:embed="rId3" cstate="print"/>
          <a:srcRect/>
          <a:stretch>
            <a:fillRect/>
          </a:stretch>
        </p:blipFill>
        <p:spPr bwMode="auto">
          <a:xfrm>
            <a:off x="0" y="-315913"/>
            <a:ext cx="9144000" cy="7745413"/>
          </a:xfrm>
          <a:prstGeom prst="rect">
            <a:avLst/>
          </a:prstGeom>
          <a:noFill/>
          <a:ln w="9525">
            <a:solidFill>
              <a:srgbClr val="C00000"/>
            </a:solidFill>
            <a:miter lim="800000"/>
            <a:headEnd/>
            <a:tailEnd/>
          </a:ln>
        </p:spPr>
      </p:pic>
      <p:sp>
        <p:nvSpPr>
          <p:cNvPr id="5" name="Rectangle 4"/>
          <p:cNvSpPr/>
          <p:nvPr/>
        </p:nvSpPr>
        <p:spPr>
          <a:xfrm>
            <a:off x="2267744" y="3501008"/>
            <a:ext cx="1224136" cy="43204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267744" y="3933056"/>
            <a:ext cx="1224136" cy="36004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195736" y="4869160"/>
            <a:ext cx="1152128" cy="36004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491880" y="764704"/>
            <a:ext cx="1296144" cy="36004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563888" y="2564904"/>
            <a:ext cx="1296144" cy="36004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563888" y="4869160"/>
            <a:ext cx="1296144" cy="43204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563888" y="5301208"/>
            <a:ext cx="1296144" cy="43204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860032" y="764704"/>
            <a:ext cx="1296144" cy="43204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932040" y="5301208"/>
            <a:ext cx="1152128" cy="43204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860032" y="1196752"/>
            <a:ext cx="1296144" cy="43204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6228184" y="332656"/>
            <a:ext cx="1224136" cy="43204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6228184" y="2060848"/>
            <a:ext cx="1224136" cy="36004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6228184" y="2996952"/>
            <a:ext cx="1224136" cy="43204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6228184" y="5301208"/>
            <a:ext cx="1224136" cy="43204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6228184" y="5733256"/>
            <a:ext cx="1224136" cy="43204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7596336" y="3429000"/>
            <a:ext cx="1224136" cy="43204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7596336" y="4797152"/>
            <a:ext cx="1224136" cy="43204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7596336" y="6641976"/>
            <a:ext cx="1224136" cy="43204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7172"/>
                                        </p:tgtEl>
                                        <p:attrNameLst>
                                          <p:attrName>style.visibility</p:attrName>
                                        </p:attrNameLst>
                                      </p:cBhvr>
                                      <p:to>
                                        <p:strVal val="visible"/>
                                      </p:to>
                                    </p:set>
                                    <p:animEffect transition="in" filter="diamond(in)">
                                      <p:cBhvr>
                                        <p:cTn id="7" dur="2000"/>
                                        <p:tgtEl>
                                          <p:spTgt spid="717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500" fill="hold"/>
                                        <p:tgtEl>
                                          <p:spTgt spid="6"/>
                                        </p:tgtEl>
                                        <p:attrNameLst>
                                          <p:attrName>ppt_x</p:attrName>
                                        </p:attrNameLst>
                                      </p:cBhvr>
                                      <p:tavLst>
                                        <p:tav tm="0">
                                          <p:val>
                                            <p:strVal val="#ppt_x"/>
                                          </p:val>
                                        </p:tav>
                                        <p:tav tm="100000">
                                          <p:val>
                                            <p:strVal val="#ppt_x"/>
                                          </p:val>
                                        </p:tav>
                                      </p:tavLst>
                                    </p:anim>
                                    <p:anim calcmode="lin" valueType="num">
                                      <p:cBhvr additive="base">
                                        <p:cTn id="17" dur="500" fill="hold"/>
                                        <p:tgtEl>
                                          <p:spTgt spid="6"/>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500" fill="hold"/>
                                        <p:tgtEl>
                                          <p:spTgt spid="7"/>
                                        </p:tgtEl>
                                        <p:attrNameLst>
                                          <p:attrName>ppt_x</p:attrName>
                                        </p:attrNameLst>
                                      </p:cBhvr>
                                      <p:tavLst>
                                        <p:tav tm="0">
                                          <p:val>
                                            <p:strVal val="#ppt_x"/>
                                          </p:val>
                                        </p:tav>
                                        <p:tav tm="100000">
                                          <p:val>
                                            <p:strVal val="#ppt_x"/>
                                          </p:val>
                                        </p:tav>
                                      </p:tavLst>
                                    </p:anim>
                                    <p:anim calcmode="lin" valueType="num">
                                      <p:cBhvr additive="base">
                                        <p:cTn id="21"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fill="hold"/>
                                        <p:tgtEl>
                                          <p:spTgt spid="9"/>
                                        </p:tgtEl>
                                        <p:attrNameLst>
                                          <p:attrName>ppt_x</p:attrName>
                                        </p:attrNameLst>
                                      </p:cBhvr>
                                      <p:tavLst>
                                        <p:tav tm="0">
                                          <p:val>
                                            <p:strVal val="#ppt_x"/>
                                          </p:val>
                                        </p:tav>
                                        <p:tav tm="100000">
                                          <p:val>
                                            <p:strVal val="#ppt_x"/>
                                          </p:val>
                                        </p:tav>
                                      </p:tavLst>
                                    </p:anim>
                                    <p:anim calcmode="lin" valueType="num">
                                      <p:cBhvr additive="base">
                                        <p:cTn id="27" dur="500" fill="hold"/>
                                        <p:tgtEl>
                                          <p:spTgt spid="9"/>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anim calcmode="lin" valueType="num">
                                      <p:cBhvr additive="base">
                                        <p:cTn id="30" dur="500" fill="hold"/>
                                        <p:tgtEl>
                                          <p:spTgt spid="10"/>
                                        </p:tgtEl>
                                        <p:attrNameLst>
                                          <p:attrName>ppt_x</p:attrName>
                                        </p:attrNameLst>
                                      </p:cBhvr>
                                      <p:tavLst>
                                        <p:tav tm="0">
                                          <p:val>
                                            <p:strVal val="#ppt_x"/>
                                          </p:val>
                                        </p:tav>
                                        <p:tav tm="100000">
                                          <p:val>
                                            <p:strVal val="#ppt_x"/>
                                          </p:val>
                                        </p:tav>
                                      </p:tavLst>
                                    </p:anim>
                                    <p:anim calcmode="lin" valueType="num">
                                      <p:cBhvr additive="base">
                                        <p:cTn id="31" dur="500" fill="hold"/>
                                        <p:tgtEl>
                                          <p:spTgt spid="10"/>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cBhvr additive="base">
                                        <p:cTn id="34" dur="500" fill="hold"/>
                                        <p:tgtEl>
                                          <p:spTgt spid="11"/>
                                        </p:tgtEl>
                                        <p:attrNameLst>
                                          <p:attrName>ppt_x</p:attrName>
                                        </p:attrNameLst>
                                      </p:cBhvr>
                                      <p:tavLst>
                                        <p:tav tm="0">
                                          <p:val>
                                            <p:strVal val="#ppt_x"/>
                                          </p:val>
                                        </p:tav>
                                        <p:tav tm="100000">
                                          <p:val>
                                            <p:strVal val="#ppt_x"/>
                                          </p:val>
                                        </p:tav>
                                      </p:tavLst>
                                    </p:anim>
                                    <p:anim calcmode="lin" valueType="num">
                                      <p:cBhvr additive="base">
                                        <p:cTn id="35" dur="500" fill="hold"/>
                                        <p:tgtEl>
                                          <p:spTgt spid="11"/>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12"/>
                                        </p:tgtEl>
                                        <p:attrNameLst>
                                          <p:attrName>style.visibility</p:attrName>
                                        </p:attrNameLst>
                                      </p:cBhvr>
                                      <p:to>
                                        <p:strVal val="visible"/>
                                      </p:to>
                                    </p:set>
                                    <p:anim calcmode="lin" valueType="num">
                                      <p:cBhvr additive="base">
                                        <p:cTn id="38" dur="500" fill="hold"/>
                                        <p:tgtEl>
                                          <p:spTgt spid="12"/>
                                        </p:tgtEl>
                                        <p:attrNameLst>
                                          <p:attrName>ppt_x</p:attrName>
                                        </p:attrNameLst>
                                      </p:cBhvr>
                                      <p:tavLst>
                                        <p:tav tm="0">
                                          <p:val>
                                            <p:strVal val="#ppt_x"/>
                                          </p:val>
                                        </p:tav>
                                        <p:tav tm="100000">
                                          <p:val>
                                            <p:strVal val="#ppt_x"/>
                                          </p:val>
                                        </p:tav>
                                      </p:tavLst>
                                    </p:anim>
                                    <p:anim calcmode="lin" valueType="num">
                                      <p:cBhvr additive="base">
                                        <p:cTn id="3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additive="base">
                                        <p:cTn id="44" dur="500" fill="hold"/>
                                        <p:tgtEl>
                                          <p:spTgt spid="16"/>
                                        </p:tgtEl>
                                        <p:attrNameLst>
                                          <p:attrName>ppt_x</p:attrName>
                                        </p:attrNameLst>
                                      </p:cBhvr>
                                      <p:tavLst>
                                        <p:tav tm="0">
                                          <p:val>
                                            <p:strVal val="#ppt_x"/>
                                          </p:val>
                                        </p:tav>
                                        <p:tav tm="100000">
                                          <p:val>
                                            <p:strVal val="#ppt_x"/>
                                          </p:val>
                                        </p:tav>
                                      </p:tavLst>
                                    </p:anim>
                                    <p:anim calcmode="lin" valueType="num">
                                      <p:cBhvr additive="base">
                                        <p:cTn id="45" dur="500" fill="hold"/>
                                        <p:tgtEl>
                                          <p:spTgt spid="16"/>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13"/>
                                        </p:tgtEl>
                                        <p:attrNameLst>
                                          <p:attrName>style.visibility</p:attrName>
                                        </p:attrNameLst>
                                      </p:cBhvr>
                                      <p:to>
                                        <p:strVal val="visible"/>
                                      </p:to>
                                    </p:set>
                                    <p:anim calcmode="lin" valueType="num">
                                      <p:cBhvr additive="base">
                                        <p:cTn id="48" dur="500" fill="hold"/>
                                        <p:tgtEl>
                                          <p:spTgt spid="13"/>
                                        </p:tgtEl>
                                        <p:attrNameLst>
                                          <p:attrName>ppt_x</p:attrName>
                                        </p:attrNameLst>
                                      </p:cBhvr>
                                      <p:tavLst>
                                        <p:tav tm="0">
                                          <p:val>
                                            <p:strVal val="#ppt_x"/>
                                          </p:val>
                                        </p:tav>
                                        <p:tav tm="100000">
                                          <p:val>
                                            <p:strVal val="#ppt_x"/>
                                          </p:val>
                                        </p:tav>
                                      </p:tavLst>
                                    </p:anim>
                                    <p:anim calcmode="lin" valueType="num">
                                      <p:cBhvr additive="base">
                                        <p:cTn id="49" dur="500" fill="hold"/>
                                        <p:tgtEl>
                                          <p:spTgt spid="13"/>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0"/>
                                  </p:stCondLst>
                                  <p:childTnLst>
                                    <p:set>
                                      <p:cBhvr>
                                        <p:cTn id="51" dur="1" fill="hold">
                                          <p:stCondLst>
                                            <p:cond delay="0"/>
                                          </p:stCondLst>
                                        </p:cTn>
                                        <p:tgtEl>
                                          <p:spTgt spid="15"/>
                                        </p:tgtEl>
                                        <p:attrNameLst>
                                          <p:attrName>style.visibility</p:attrName>
                                        </p:attrNameLst>
                                      </p:cBhvr>
                                      <p:to>
                                        <p:strVal val="visible"/>
                                      </p:to>
                                    </p:set>
                                    <p:anim calcmode="lin" valueType="num">
                                      <p:cBhvr additive="base">
                                        <p:cTn id="52" dur="500" fill="hold"/>
                                        <p:tgtEl>
                                          <p:spTgt spid="15"/>
                                        </p:tgtEl>
                                        <p:attrNameLst>
                                          <p:attrName>ppt_x</p:attrName>
                                        </p:attrNameLst>
                                      </p:cBhvr>
                                      <p:tavLst>
                                        <p:tav tm="0">
                                          <p:val>
                                            <p:strVal val="#ppt_x"/>
                                          </p:val>
                                        </p:tav>
                                        <p:tav tm="100000">
                                          <p:val>
                                            <p:strVal val="#ppt_x"/>
                                          </p:val>
                                        </p:tav>
                                      </p:tavLst>
                                    </p:anim>
                                    <p:anim calcmode="lin" valueType="num">
                                      <p:cBhvr additive="base">
                                        <p:cTn id="5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17"/>
                                        </p:tgtEl>
                                        <p:attrNameLst>
                                          <p:attrName>style.visibility</p:attrName>
                                        </p:attrNameLst>
                                      </p:cBhvr>
                                      <p:to>
                                        <p:strVal val="visible"/>
                                      </p:to>
                                    </p:set>
                                    <p:anim calcmode="lin" valueType="num">
                                      <p:cBhvr additive="base">
                                        <p:cTn id="58" dur="500" fill="hold"/>
                                        <p:tgtEl>
                                          <p:spTgt spid="17"/>
                                        </p:tgtEl>
                                        <p:attrNameLst>
                                          <p:attrName>ppt_x</p:attrName>
                                        </p:attrNameLst>
                                      </p:cBhvr>
                                      <p:tavLst>
                                        <p:tav tm="0">
                                          <p:val>
                                            <p:strVal val="#ppt_x"/>
                                          </p:val>
                                        </p:tav>
                                        <p:tav tm="100000">
                                          <p:val>
                                            <p:strVal val="#ppt_x"/>
                                          </p:val>
                                        </p:tav>
                                      </p:tavLst>
                                    </p:anim>
                                    <p:anim calcmode="lin" valueType="num">
                                      <p:cBhvr additive="base">
                                        <p:cTn id="59" dur="500" fill="hold"/>
                                        <p:tgtEl>
                                          <p:spTgt spid="17"/>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0"/>
                                  </p:stCondLst>
                                  <p:childTnLst>
                                    <p:set>
                                      <p:cBhvr>
                                        <p:cTn id="61" dur="1" fill="hold">
                                          <p:stCondLst>
                                            <p:cond delay="0"/>
                                          </p:stCondLst>
                                        </p:cTn>
                                        <p:tgtEl>
                                          <p:spTgt spid="22"/>
                                        </p:tgtEl>
                                        <p:attrNameLst>
                                          <p:attrName>style.visibility</p:attrName>
                                        </p:attrNameLst>
                                      </p:cBhvr>
                                      <p:to>
                                        <p:strVal val="visible"/>
                                      </p:to>
                                    </p:set>
                                    <p:anim calcmode="lin" valueType="num">
                                      <p:cBhvr additive="base">
                                        <p:cTn id="62" dur="500" fill="hold"/>
                                        <p:tgtEl>
                                          <p:spTgt spid="22"/>
                                        </p:tgtEl>
                                        <p:attrNameLst>
                                          <p:attrName>ppt_x</p:attrName>
                                        </p:attrNameLst>
                                      </p:cBhvr>
                                      <p:tavLst>
                                        <p:tav tm="0">
                                          <p:val>
                                            <p:strVal val="#ppt_x"/>
                                          </p:val>
                                        </p:tav>
                                        <p:tav tm="100000">
                                          <p:val>
                                            <p:strVal val="#ppt_x"/>
                                          </p:val>
                                        </p:tav>
                                      </p:tavLst>
                                    </p:anim>
                                    <p:anim calcmode="lin" valueType="num">
                                      <p:cBhvr additive="base">
                                        <p:cTn id="63" dur="500" fill="hold"/>
                                        <p:tgtEl>
                                          <p:spTgt spid="22"/>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23"/>
                                        </p:tgtEl>
                                        <p:attrNameLst>
                                          <p:attrName>style.visibility</p:attrName>
                                        </p:attrNameLst>
                                      </p:cBhvr>
                                      <p:to>
                                        <p:strVal val="visible"/>
                                      </p:to>
                                    </p:set>
                                    <p:anim calcmode="lin" valueType="num">
                                      <p:cBhvr additive="base">
                                        <p:cTn id="66" dur="500" fill="hold"/>
                                        <p:tgtEl>
                                          <p:spTgt spid="23"/>
                                        </p:tgtEl>
                                        <p:attrNameLst>
                                          <p:attrName>ppt_x</p:attrName>
                                        </p:attrNameLst>
                                      </p:cBhvr>
                                      <p:tavLst>
                                        <p:tav tm="0">
                                          <p:val>
                                            <p:strVal val="#ppt_x"/>
                                          </p:val>
                                        </p:tav>
                                        <p:tav tm="100000">
                                          <p:val>
                                            <p:strVal val="#ppt_x"/>
                                          </p:val>
                                        </p:tav>
                                      </p:tavLst>
                                    </p:anim>
                                    <p:anim calcmode="lin" valueType="num">
                                      <p:cBhvr additive="base">
                                        <p:cTn id="67" dur="500" fill="hold"/>
                                        <p:tgtEl>
                                          <p:spTgt spid="23"/>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24"/>
                                        </p:tgtEl>
                                        <p:attrNameLst>
                                          <p:attrName>style.visibility</p:attrName>
                                        </p:attrNameLst>
                                      </p:cBhvr>
                                      <p:to>
                                        <p:strVal val="visible"/>
                                      </p:to>
                                    </p:set>
                                    <p:anim calcmode="lin" valueType="num">
                                      <p:cBhvr additive="base">
                                        <p:cTn id="70" dur="500" fill="hold"/>
                                        <p:tgtEl>
                                          <p:spTgt spid="24"/>
                                        </p:tgtEl>
                                        <p:attrNameLst>
                                          <p:attrName>ppt_x</p:attrName>
                                        </p:attrNameLst>
                                      </p:cBhvr>
                                      <p:tavLst>
                                        <p:tav tm="0">
                                          <p:val>
                                            <p:strVal val="#ppt_x"/>
                                          </p:val>
                                        </p:tav>
                                        <p:tav tm="100000">
                                          <p:val>
                                            <p:strVal val="#ppt_x"/>
                                          </p:val>
                                        </p:tav>
                                      </p:tavLst>
                                    </p:anim>
                                    <p:anim calcmode="lin" valueType="num">
                                      <p:cBhvr additive="base">
                                        <p:cTn id="71" dur="500" fill="hold"/>
                                        <p:tgtEl>
                                          <p:spTgt spid="24"/>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25"/>
                                        </p:tgtEl>
                                        <p:attrNameLst>
                                          <p:attrName>style.visibility</p:attrName>
                                        </p:attrNameLst>
                                      </p:cBhvr>
                                      <p:to>
                                        <p:strVal val="visible"/>
                                      </p:to>
                                    </p:set>
                                    <p:anim calcmode="lin" valueType="num">
                                      <p:cBhvr additive="base">
                                        <p:cTn id="74" dur="500" fill="hold"/>
                                        <p:tgtEl>
                                          <p:spTgt spid="25"/>
                                        </p:tgtEl>
                                        <p:attrNameLst>
                                          <p:attrName>ppt_x</p:attrName>
                                        </p:attrNameLst>
                                      </p:cBhvr>
                                      <p:tavLst>
                                        <p:tav tm="0">
                                          <p:val>
                                            <p:strVal val="#ppt_x"/>
                                          </p:val>
                                        </p:tav>
                                        <p:tav tm="100000">
                                          <p:val>
                                            <p:strVal val="#ppt_x"/>
                                          </p:val>
                                        </p:tav>
                                      </p:tavLst>
                                    </p:anim>
                                    <p:anim calcmode="lin" valueType="num">
                                      <p:cBhvr additive="base">
                                        <p:cTn id="75"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26"/>
                                        </p:tgtEl>
                                        <p:attrNameLst>
                                          <p:attrName>style.visibility</p:attrName>
                                        </p:attrNameLst>
                                      </p:cBhvr>
                                      <p:to>
                                        <p:strVal val="visible"/>
                                      </p:to>
                                    </p:set>
                                    <p:anim calcmode="lin" valueType="num">
                                      <p:cBhvr additive="base">
                                        <p:cTn id="80" dur="500" fill="hold"/>
                                        <p:tgtEl>
                                          <p:spTgt spid="26"/>
                                        </p:tgtEl>
                                        <p:attrNameLst>
                                          <p:attrName>ppt_x</p:attrName>
                                        </p:attrNameLst>
                                      </p:cBhvr>
                                      <p:tavLst>
                                        <p:tav tm="0">
                                          <p:val>
                                            <p:strVal val="#ppt_x"/>
                                          </p:val>
                                        </p:tav>
                                        <p:tav tm="100000">
                                          <p:val>
                                            <p:strVal val="#ppt_x"/>
                                          </p:val>
                                        </p:tav>
                                      </p:tavLst>
                                    </p:anim>
                                    <p:anim calcmode="lin" valueType="num">
                                      <p:cBhvr additive="base">
                                        <p:cTn id="81" dur="500" fill="hold"/>
                                        <p:tgtEl>
                                          <p:spTgt spid="26"/>
                                        </p:tgtEl>
                                        <p:attrNameLst>
                                          <p:attrName>ppt_y</p:attrName>
                                        </p:attrNameLst>
                                      </p:cBhvr>
                                      <p:tavLst>
                                        <p:tav tm="0">
                                          <p:val>
                                            <p:strVal val="1+#ppt_h/2"/>
                                          </p:val>
                                        </p:tav>
                                        <p:tav tm="100000">
                                          <p:val>
                                            <p:strVal val="#ppt_y"/>
                                          </p:val>
                                        </p:tav>
                                      </p:tavLst>
                                    </p:anim>
                                  </p:childTnLst>
                                </p:cTn>
                              </p:par>
                              <p:par>
                                <p:cTn id="82" presetID="2" presetClass="entr" presetSubtype="4" fill="hold" grpId="0" nodeType="withEffect">
                                  <p:stCondLst>
                                    <p:cond delay="0"/>
                                  </p:stCondLst>
                                  <p:childTnLst>
                                    <p:set>
                                      <p:cBhvr>
                                        <p:cTn id="83" dur="1" fill="hold">
                                          <p:stCondLst>
                                            <p:cond delay="0"/>
                                          </p:stCondLst>
                                        </p:cTn>
                                        <p:tgtEl>
                                          <p:spTgt spid="27"/>
                                        </p:tgtEl>
                                        <p:attrNameLst>
                                          <p:attrName>style.visibility</p:attrName>
                                        </p:attrNameLst>
                                      </p:cBhvr>
                                      <p:to>
                                        <p:strVal val="visible"/>
                                      </p:to>
                                    </p:set>
                                    <p:anim calcmode="lin" valueType="num">
                                      <p:cBhvr additive="base">
                                        <p:cTn id="84" dur="500" fill="hold"/>
                                        <p:tgtEl>
                                          <p:spTgt spid="27"/>
                                        </p:tgtEl>
                                        <p:attrNameLst>
                                          <p:attrName>ppt_x</p:attrName>
                                        </p:attrNameLst>
                                      </p:cBhvr>
                                      <p:tavLst>
                                        <p:tav tm="0">
                                          <p:val>
                                            <p:strVal val="#ppt_x"/>
                                          </p:val>
                                        </p:tav>
                                        <p:tav tm="100000">
                                          <p:val>
                                            <p:strVal val="#ppt_x"/>
                                          </p:val>
                                        </p:tav>
                                      </p:tavLst>
                                    </p:anim>
                                    <p:anim calcmode="lin" valueType="num">
                                      <p:cBhvr additive="base">
                                        <p:cTn id="85" dur="500" fill="hold"/>
                                        <p:tgtEl>
                                          <p:spTgt spid="27"/>
                                        </p:tgtEl>
                                        <p:attrNameLst>
                                          <p:attrName>ppt_y</p:attrName>
                                        </p:attrNameLst>
                                      </p:cBhvr>
                                      <p:tavLst>
                                        <p:tav tm="0">
                                          <p:val>
                                            <p:strVal val="1+#ppt_h/2"/>
                                          </p:val>
                                        </p:tav>
                                        <p:tav tm="100000">
                                          <p:val>
                                            <p:strVal val="#ppt_y"/>
                                          </p:val>
                                        </p:tav>
                                      </p:tavLst>
                                    </p:anim>
                                  </p:childTnLst>
                                </p:cTn>
                              </p:par>
                              <p:par>
                                <p:cTn id="86" presetID="2" presetClass="entr" presetSubtype="4" fill="hold" grpId="0" nodeType="withEffect">
                                  <p:stCondLst>
                                    <p:cond delay="0"/>
                                  </p:stCondLst>
                                  <p:childTnLst>
                                    <p:set>
                                      <p:cBhvr>
                                        <p:cTn id="87" dur="1" fill="hold">
                                          <p:stCondLst>
                                            <p:cond delay="0"/>
                                          </p:stCondLst>
                                        </p:cTn>
                                        <p:tgtEl>
                                          <p:spTgt spid="28"/>
                                        </p:tgtEl>
                                        <p:attrNameLst>
                                          <p:attrName>style.visibility</p:attrName>
                                        </p:attrNameLst>
                                      </p:cBhvr>
                                      <p:to>
                                        <p:strVal val="visible"/>
                                      </p:to>
                                    </p:set>
                                    <p:anim calcmode="lin" valueType="num">
                                      <p:cBhvr additive="base">
                                        <p:cTn id="88" dur="500" fill="hold"/>
                                        <p:tgtEl>
                                          <p:spTgt spid="28"/>
                                        </p:tgtEl>
                                        <p:attrNameLst>
                                          <p:attrName>ppt_x</p:attrName>
                                        </p:attrNameLst>
                                      </p:cBhvr>
                                      <p:tavLst>
                                        <p:tav tm="0">
                                          <p:val>
                                            <p:strVal val="#ppt_x"/>
                                          </p:val>
                                        </p:tav>
                                        <p:tav tm="100000">
                                          <p:val>
                                            <p:strVal val="#ppt_x"/>
                                          </p:val>
                                        </p:tav>
                                      </p:tavLst>
                                    </p:anim>
                                    <p:anim calcmode="lin" valueType="num">
                                      <p:cBhvr additive="base">
                                        <p:cTn id="89"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9" grpId="0" animBg="1"/>
      <p:bldP spid="10" grpId="0" animBg="1"/>
      <p:bldP spid="11" grpId="0" animBg="1"/>
      <p:bldP spid="12" grpId="0" animBg="1"/>
      <p:bldP spid="13" grpId="0" animBg="1"/>
      <p:bldP spid="15" grpId="0" animBg="1"/>
      <p:bldP spid="16" grpId="0" animBg="1"/>
      <p:bldP spid="17" grpId="0" animBg="1"/>
      <p:bldP spid="22" grpId="0" animBg="1"/>
      <p:bldP spid="23" grpId="0" animBg="1"/>
      <p:bldP spid="24" grpId="0" animBg="1"/>
      <p:bldP spid="25" grpId="0" animBg="1"/>
      <p:bldP spid="26" grpId="0" animBg="1"/>
      <p:bldP spid="27" grpId="0" animBg="1"/>
      <p:bldP spid="2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spcAft>
                <a:spcPts val="0"/>
              </a:spcAft>
              <a:defRPr/>
            </a:pPr>
            <a:r>
              <a:rPr lang="fa-IR" sz="3200" b="1" dirty="0" smtClean="0">
                <a:solidFill>
                  <a:srgbClr val="0070C0"/>
                </a:solidFill>
                <a:cs typeface="B Nazanin" pitchFamily="2" charset="-78"/>
              </a:rPr>
              <a:t>اپيدميولوژي آسيب‌ها:</a:t>
            </a:r>
            <a:r>
              <a:rPr lang="en-US" sz="3200" b="1" dirty="0" smtClean="0">
                <a:solidFill>
                  <a:srgbClr val="0070C0"/>
                </a:solidFill>
                <a:cs typeface="B Nazanin" pitchFamily="2" charset="-78"/>
              </a:rPr>
              <a:t/>
            </a:r>
            <a:br>
              <a:rPr lang="en-US" sz="3200" b="1" dirty="0" smtClean="0">
                <a:solidFill>
                  <a:srgbClr val="0070C0"/>
                </a:solidFill>
                <a:cs typeface="B Nazanin" pitchFamily="2" charset="-78"/>
              </a:rPr>
            </a:br>
            <a:endParaRPr lang="fa-IR" sz="3200" dirty="0">
              <a:solidFill>
                <a:srgbClr val="0070C0"/>
              </a:solidFill>
              <a:cs typeface="B Nazanin" pitchFamily="2" charset="-78"/>
            </a:endParaRPr>
          </a:p>
        </p:txBody>
      </p:sp>
      <p:sp>
        <p:nvSpPr>
          <p:cNvPr id="3" name="Content Placeholder 2"/>
          <p:cNvSpPr>
            <a:spLocks noGrp="1"/>
          </p:cNvSpPr>
          <p:nvPr>
            <p:ph idx="1"/>
          </p:nvPr>
        </p:nvSpPr>
        <p:spPr>
          <a:solidFill>
            <a:schemeClr val="accent1">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Autofit/>
          </a:bodyPr>
          <a:lstStyle/>
          <a:p>
            <a:pPr eaLnBrk="1" fontAlgn="auto" hangingPunct="1">
              <a:lnSpc>
                <a:spcPct val="200000"/>
              </a:lnSpc>
              <a:spcAft>
                <a:spcPts val="0"/>
              </a:spcAft>
              <a:buFont typeface="Wingdings" pitchFamily="2" charset="2"/>
              <a:buChar char="Ø"/>
              <a:defRPr/>
            </a:pPr>
            <a:r>
              <a:rPr lang="fa-IR" sz="2400" dirty="0" smtClean="0">
                <a:cs typeface="B Nazanin" pitchFamily="2" charset="-78"/>
              </a:rPr>
              <a:t> به گزارش سازمان جهاني بهداشت سالانه بيش از 950 هزار كودك در اثر حوادث </a:t>
            </a:r>
            <a:r>
              <a:rPr lang="fa-IR" sz="2400" smtClean="0">
                <a:cs typeface="B Nazanin" pitchFamily="2" charset="-78"/>
              </a:rPr>
              <a:t>مي ميرند.</a:t>
            </a:r>
            <a:endParaRPr lang="fa-IR" sz="2400" dirty="0" smtClean="0">
              <a:cs typeface="B Nazanin" pitchFamily="2" charset="-78"/>
            </a:endParaRPr>
          </a:p>
          <a:p>
            <a:pPr eaLnBrk="1" fontAlgn="auto" hangingPunct="1">
              <a:lnSpc>
                <a:spcPct val="200000"/>
              </a:lnSpc>
              <a:spcAft>
                <a:spcPts val="0"/>
              </a:spcAft>
              <a:buFont typeface="Wingdings" pitchFamily="2" charset="2"/>
              <a:buChar char="Ø"/>
              <a:defRPr/>
            </a:pPr>
            <a:r>
              <a:rPr lang="fa-IR" sz="2400" dirty="0" smtClean="0">
                <a:cs typeface="B Nazanin" pitchFamily="2" charset="-78"/>
              </a:rPr>
              <a:t>علت اصلي مرگ ناشي از آسيب در كودكان 1-4 سال، </a:t>
            </a:r>
            <a:r>
              <a:rPr lang="ar-SA" sz="2400" dirty="0" smtClean="0">
                <a:cs typeface="B Nazanin" pitchFamily="2" charset="-78"/>
              </a:rPr>
              <a:t> </a:t>
            </a:r>
            <a:r>
              <a:rPr lang="ar-SA" sz="2400" dirty="0">
                <a:cs typeface="B Nazanin" pitchFamily="2" charset="-78"/>
              </a:rPr>
              <a:t>غرق شدگي </a:t>
            </a:r>
            <a:r>
              <a:rPr lang="fa-IR" sz="2400" dirty="0" smtClean="0">
                <a:cs typeface="B Nazanin" pitchFamily="2" charset="-78"/>
              </a:rPr>
              <a:t>و </a:t>
            </a:r>
            <a:r>
              <a:rPr lang="ar-SA" sz="2400" dirty="0" smtClean="0">
                <a:cs typeface="B Nazanin" pitchFamily="2" charset="-78"/>
              </a:rPr>
              <a:t>بعد </a:t>
            </a:r>
            <a:r>
              <a:rPr lang="ar-SA" sz="2400" dirty="0">
                <a:cs typeface="B Nazanin" pitchFamily="2" charset="-78"/>
              </a:rPr>
              <a:t>از آن تصادفات جاده‌اي و سوختگي </a:t>
            </a:r>
            <a:r>
              <a:rPr lang="fa-IR" sz="2400" dirty="0" smtClean="0">
                <a:cs typeface="B Nazanin" pitchFamily="2" charset="-78"/>
              </a:rPr>
              <a:t>است</a:t>
            </a:r>
            <a:r>
              <a:rPr lang="ar-SA" sz="2400" dirty="0" smtClean="0">
                <a:cs typeface="B Nazanin" pitchFamily="2" charset="-78"/>
              </a:rPr>
              <a:t>. </a:t>
            </a:r>
            <a:endParaRPr lang="fa-IR" sz="2400" dirty="0" smtClean="0">
              <a:cs typeface="B Nazanin" pitchFamily="2" charset="-78"/>
            </a:endParaRPr>
          </a:p>
          <a:p>
            <a:pPr eaLnBrk="1" fontAlgn="auto" hangingPunct="1">
              <a:lnSpc>
                <a:spcPct val="200000"/>
              </a:lnSpc>
              <a:spcAft>
                <a:spcPts val="0"/>
              </a:spcAft>
              <a:buFont typeface="Wingdings" pitchFamily="2" charset="2"/>
              <a:buChar char="Ø"/>
              <a:defRPr/>
            </a:pPr>
            <a:r>
              <a:rPr lang="ar-SA" sz="2400" dirty="0" smtClean="0">
                <a:cs typeface="B Nazanin" pitchFamily="2" charset="-78"/>
              </a:rPr>
              <a:t>در </a:t>
            </a:r>
            <a:r>
              <a:rPr lang="ar-SA" sz="2400" dirty="0">
                <a:cs typeface="B Nazanin" pitchFamily="2" charset="-78"/>
              </a:rPr>
              <a:t>سنين بالاتر از 5 سال نيز آسيب‌هاي </a:t>
            </a:r>
            <a:r>
              <a:rPr lang="ar-SA" sz="2400" dirty="0" smtClean="0">
                <a:cs typeface="B Nazanin" pitchFamily="2" charset="-78"/>
              </a:rPr>
              <a:t>ترافيكي</a:t>
            </a:r>
            <a:r>
              <a:rPr lang="fa-IR" sz="2400" dirty="0" smtClean="0">
                <a:cs typeface="B Nazanin" pitchFamily="2" charset="-78"/>
              </a:rPr>
              <a:t>، </a:t>
            </a:r>
            <a:r>
              <a:rPr lang="ar-SA" sz="2400" dirty="0" smtClean="0">
                <a:cs typeface="B Nazanin" pitchFamily="2" charset="-78"/>
              </a:rPr>
              <a:t>غرق شدگي</a:t>
            </a:r>
            <a:r>
              <a:rPr lang="fa-IR" sz="2400" dirty="0" smtClean="0">
                <a:cs typeface="B Nazanin" pitchFamily="2" charset="-78"/>
              </a:rPr>
              <a:t> و سوختگي</a:t>
            </a:r>
            <a:r>
              <a:rPr lang="ar-SA" sz="2400" dirty="0" smtClean="0">
                <a:cs typeface="B Nazanin" pitchFamily="2" charset="-78"/>
              </a:rPr>
              <a:t> </a:t>
            </a:r>
            <a:r>
              <a:rPr lang="ar-SA" sz="2400" dirty="0">
                <a:cs typeface="B Nazanin" pitchFamily="2" charset="-78"/>
              </a:rPr>
              <a:t>از دلايل اصلي مرگ كودكان هستند.                                </a:t>
            </a:r>
            <a:endParaRPr lang="fa-IR" sz="2400" dirty="0">
              <a:cs typeface="B Nazanin"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274638"/>
            <a:ext cx="8291512" cy="1143000"/>
          </a:xfrm>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spcAft>
                <a:spcPts val="0"/>
              </a:spcAft>
              <a:defRPr/>
            </a:pPr>
            <a:r>
              <a:rPr lang="fa-IR" sz="2800" b="1" dirty="0" smtClean="0">
                <a:solidFill>
                  <a:srgbClr val="0070C0"/>
                </a:solidFill>
                <a:cs typeface="B Nazanin" pitchFamily="2" charset="-78"/>
              </a:rPr>
              <a:t>توزيع جهاني علل مرگ ناشي از مصدوميت ها:</a:t>
            </a:r>
            <a:r>
              <a:rPr lang="en-US" sz="2800" b="1" dirty="0" smtClean="0">
                <a:solidFill>
                  <a:srgbClr val="0070C0"/>
                </a:solidFill>
                <a:cs typeface="B Nazanin" pitchFamily="2" charset="-78"/>
              </a:rPr>
              <a:t/>
            </a:r>
            <a:br>
              <a:rPr lang="en-US" sz="2800" b="1" dirty="0" smtClean="0">
                <a:solidFill>
                  <a:srgbClr val="0070C0"/>
                </a:solidFill>
                <a:cs typeface="B Nazanin" pitchFamily="2" charset="-78"/>
              </a:rPr>
            </a:br>
            <a:endParaRPr lang="fa-IR" sz="2800" b="1" dirty="0">
              <a:solidFill>
                <a:srgbClr val="0070C0"/>
              </a:solidFill>
              <a:cs typeface="B Nazanin" pitchFamily="2" charset="-78"/>
            </a:endParaRPr>
          </a:p>
        </p:txBody>
      </p:sp>
      <p:sp>
        <p:nvSpPr>
          <p:cNvPr id="3" name="Content Placeholder 2"/>
          <p:cNvSpPr>
            <a:spLocks noGrp="1"/>
          </p:cNvSpPr>
          <p:nvPr>
            <p:ph idx="1"/>
          </p:nvPr>
        </p:nvSpPr>
        <p:spPr>
          <a:xfrm>
            <a:off x="395288" y="1600200"/>
            <a:ext cx="8291512" cy="4525963"/>
          </a:xfrm>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spcAft>
                <a:spcPts val="0"/>
              </a:spcAft>
              <a:buFont typeface="Arial" pitchFamily="34" charset="0"/>
              <a:buNone/>
              <a:defRPr/>
            </a:pPr>
            <a:endParaRPr lang="en-US" dirty="0" smtClean="0">
              <a:cs typeface="B Nazanin" pitchFamily="2" charset="-78"/>
            </a:endParaRPr>
          </a:p>
          <a:p>
            <a:pPr eaLnBrk="1" fontAlgn="auto" hangingPunct="1">
              <a:spcAft>
                <a:spcPts val="0"/>
              </a:spcAft>
              <a:buFont typeface="Arial" pitchFamily="34" charset="0"/>
              <a:buChar char="•"/>
              <a:defRPr/>
            </a:pPr>
            <a:endParaRPr lang="fa-IR" dirty="0"/>
          </a:p>
        </p:txBody>
      </p:sp>
      <p:sp>
        <p:nvSpPr>
          <p:cNvPr id="7" name="Rectangle 6"/>
          <p:cNvSpPr/>
          <p:nvPr/>
        </p:nvSpPr>
        <p:spPr>
          <a:xfrm>
            <a:off x="468313" y="5661025"/>
            <a:ext cx="7991475" cy="431800"/>
          </a:xfrm>
          <a:prstGeom prst="rect">
            <a:avLst/>
          </a:prstGeom>
          <a:solidFill>
            <a:schemeClr val="tx2">
              <a:lumMod val="20000"/>
              <a:lumOff val="80000"/>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fontAlgn="auto">
              <a:spcBef>
                <a:spcPts val="0"/>
              </a:spcBef>
              <a:spcAft>
                <a:spcPts val="0"/>
              </a:spcAft>
              <a:defRPr/>
            </a:pPr>
            <a:r>
              <a:rPr lang="fa-IR" b="1" dirty="0">
                <a:solidFill>
                  <a:schemeClr val="tx1">
                    <a:lumMod val="95000"/>
                    <a:lumOff val="5000"/>
                  </a:schemeClr>
                </a:solidFill>
                <a:cs typeface="B Nazanin" pitchFamily="2" charset="-78"/>
              </a:rPr>
              <a:t>نمودار مربوط به گروه سني  زير 17 سال است.</a:t>
            </a:r>
            <a:endParaRPr lang="en-US" b="1" dirty="0">
              <a:solidFill>
                <a:schemeClr val="tx1">
                  <a:lumMod val="95000"/>
                  <a:lumOff val="5000"/>
                </a:schemeClr>
              </a:solidFill>
              <a:cs typeface="B Nazanin" pitchFamily="2" charset="-78"/>
            </a:endParaRPr>
          </a:p>
        </p:txBody>
      </p:sp>
      <p:graphicFrame>
        <p:nvGraphicFramePr>
          <p:cNvPr id="6" name="Content Placeholder 3"/>
          <p:cNvGraphicFramePr>
            <a:graphicFrameLocks/>
          </p:cNvGraphicFramePr>
          <p:nvPr/>
        </p:nvGraphicFramePr>
        <p:xfrm>
          <a:off x="827584" y="1700808"/>
          <a:ext cx="7632848" cy="381642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274638"/>
            <a:ext cx="8291512" cy="1143000"/>
          </a:xfrm>
          <a:solidFill>
            <a:schemeClr val="tx2">
              <a:lumMod val="20000"/>
              <a:lumOff val="80000"/>
              <a:alpha val="30000"/>
            </a:schemeClr>
          </a:solidFill>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spcAft>
                <a:spcPts val="0"/>
              </a:spcAft>
              <a:defRPr/>
            </a:pPr>
            <a:r>
              <a:rPr lang="fa-IR" sz="2800" b="1" dirty="0" smtClean="0">
                <a:solidFill>
                  <a:srgbClr val="0070C0"/>
                </a:solidFill>
                <a:cs typeface="B Nazanin" pitchFamily="2" charset="-78"/>
              </a:rPr>
              <a:t>مرگ ناشي از سوانح غيرعمدي در كشور:</a:t>
            </a:r>
            <a:endParaRPr lang="fa-IR" sz="2800" b="1" dirty="0">
              <a:solidFill>
                <a:srgbClr val="0070C0"/>
              </a:solidFill>
              <a:cs typeface="B Nazanin" pitchFamily="2" charset="-78"/>
            </a:endParaRPr>
          </a:p>
        </p:txBody>
      </p:sp>
      <p:sp>
        <p:nvSpPr>
          <p:cNvPr id="3" name="Content Placeholder 2"/>
          <p:cNvSpPr>
            <a:spLocks noGrp="1"/>
          </p:cNvSpPr>
          <p:nvPr>
            <p:ph idx="1"/>
          </p:nvPr>
        </p:nvSpPr>
        <p:spPr>
          <a:xfrm>
            <a:off x="395288" y="1600200"/>
            <a:ext cx="8291512" cy="4525963"/>
          </a:xfrm>
        </p:spPr>
        <p:style>
          <a:lnRef idx="2">
            <a:schemeClr val="accent1"/>
          </a:lnRef>
          <a:fillRef idx="1">
            <a:schemeClr val="lt1"/>
          </a:fillRef>
          <a:effectRef idx="0">
            <a:schemeClr val="accent1"/>
          </a:effectRef>
          <a:fontRef idx="minor">
            <a:schemeClr val="dk1"/>
          </a:fontRef>
        </p:style>
        <p:txBody>
          <a:bodyPr rtlCol="1">
            <a:normAutofit/>
          </a:bodyPr>
          <a:lstStyle/>
          <a:p>
            <a:pPr eaLnBrk="1" fontAlgn="auto" hangingPunct="1">
              <a:spcAft>
                <a:spcPts val="0"/>
              </a:spcAft>
              <a:buFont typeface="Arial" pitchFamily="34" charset="0"/>
              <a:buNone/>
              <a:defRPr/>
            </a:pPr>
            <a:endParaRPr lang="en-US" dirty="0" smtClean="0">
              <a:cs typeface="B Nazanin" pitchFamily="2" charset="-78"/>
            </a:endParaRPr>
          </a:p>
          <a:p>
            <a:pPr eaLnBrk="1" fontAlgn="auto" hangingPunct="1">
              <a:spcAft>
                <a:spcPts val="0"/>
              </a:spcAft>
              <a:buFont typeface="Arial" pitchFamily="34" charset="0"/>
              <a:buChar char="•"/>
              <a:defRPr/>
            </a:pPr>
            <a:endParaRPr lang="fa-IR" dirty="0"/>
          </a:p>
        </p:txBody>
      </p:sp>
      <p:sp>
        <p:nvSpPr>
          <p:cNvPr id="7" name="Rectangle 6"/>
          <p:cNvSpPr/>
          <p:nvPr/>
        </p:nvSpPr>
        <p:spPr>
          <a:xfrm>
            <a:off x="7235825" y="1989138"/>
            <a:ext cx="1368425" cy="2808287"/>
          </a:xfrm>
          <a:prstGeom prst="rect">
            <a:avLst/>
          </a:prstGeom>
          <a:solidFill>
            <a:schemeClr val="tx2">
              <a:lumMod val="20000"/>
              <a:lumOff val="80000"/>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fontAlgn="auto">
              <a:spcBef>
                <a:spcPts val="0"/>
              </a:spcBef>
              <a:spcAft>
                <a:spcPts val="0"/>
              </a:spcAft>
              <a:defRPr/>
            </a:pPr>
            <a:r>
              <a:rPr lang="fa-IR" b="1" dirty="0">
                <a:solidFill>
                  <a:schemeClr val="tx1">
                    <a:lumMod val="95000"/>
                    <a:lumOff val="5000"/>
                  </a:schemeClr>
                </a:solidFill>
                <a:cs typeface="B Nazanin" pitchFamily="2" charset="-78"/>
              </a:rPr>
              <a:t>در كشور 20.2% موارد مرگ كودكان 59-1 ماهه به دليل سوانح و حوادث غير عمدي</a:t>
            </a:r>
            <a:endParaRPr lang="en-US" b="1" dirty="0">
              <a:solidFill>
                <a:schemeClr val="tx1">
                  <a:lumMod val="95000"/>
                  <a:lumOff val="5000"/>
                </a:schemeClr>
              </a:solidFill>
            </a:endParaRPr>
          </a:p>
        </p:txBody>
      </p:sp>
      <p:graphicFrame>
        <p:nvGraphicFramePr>
          <p:cNvPr id="9" name="Chart 8"/>
          <p:cNvGraphicFramePr/>
          <p:nvPr/>
        </p:nvGraphicFramePr>
        <p:xfrm>
          <a:off x="539552" y="1666874"/>
          <a:ext cx="6823273" cy="3778350"/>
        </p:xfrm>
        <a:graphic>
          <a:graphicData uri="http://schemas.openxmlformats.org/drawingml/2006/chart">
            <c:chart xmlns:c="http://schemas.openxmlformats.org/drawingml/2006/chart" xmlns:r="http://schemas.openxmlformats.org/officeDocument/2006/relationships" r:id="rId2"/>
          </a:graphicData>
        </a:graphic>
      </p:graphicFrame>
      <p:sp>
        <p:nvSpPr>
          <p:cNvPr id="10" name="Rectangle 9"/>
          <p:cNvSpPr/>
          <p:nvPr/>
        </p:nvSpPr>
        <p:spPr>
          <a:xfrm>
            <a:off x="1835150" y="5661025"/>
            <a:ext cx="5400675" cy="431800"/>
          </a:xfrm>
          <a:prstGeom prst="rect">
            <a:avLst/>
          </a:prstGeom>
          <a:solidFill>
            <a:schemeClr val="tx2">
              <a:lumMod val="20000"/>
              <a:lumOff val="80000"/>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fontAlgn="auto">
              <a:spcBef>
                <a:spcPts val="0"/>
              </a:spcBef>
              <a:spcAft>
                <a:spcPts val="0"/>
              </a:spcAft>
              <a:defRPr/>
            </a:pPr>
            <a:r>
              <a:rPr lang="fa-IR" b="1" dirty="0">
                <a:solidFill>
                  <a:schemeClr val="tx1">
                    <a:lumMod val="95000"/>
                    <a:lumOff val="5000"/>
                  </a:schemeClr>
                </a:solidFill>
                <a:cs typeface="B Nazanin" pitchFamily="2" charset="-78"/>
              </a:rPr>
              <a:t>نمودار مربوط به گروه سني  1تا 59 ماه در سالهاي 86 تا  89است.</a:t>
            </a:r>
            <a:endParaRPr lang="en-US" b="1" dirty="0">
              <a:solidFill>
                <a:schemeClr val="tx1">
                  <a:lumMod val="95000"/>
                  <a:lumOff val="5000"/>
                </a:schemeClr>
              </a:solidFill>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amond(in)">
                                      <p:cBhvr>
                                        <p:cTn id="7" dur="2000"/>
                                        <p:tgtEl>
                                          <p:spTgt spid="9"/>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diamond(in)">
                                      <p:cBhvr>
                                        <p:cTn id="10"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P spid="10" grpId="0" animBg="1"/>
    </p:bldLst>
  </p:timing>
</p:sld>
</file>

<file path=ppt/theme/_rels/themeOverride1.xml.rels><?xml version="1.0" encoding="UTF-8" standalone="yes"?>
<Relationships xmlns="http://schemas.openxmlformats.org/package/2006/relationships"><Relationship Id="rId1" Type="http://schemas.openxmlformats.org/officeDocument/2006/relationships/image" Target="../media/image6.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627</TotalTime>
  <Words>1685</Words>
  <Application>Microsoft Office PowerPoint</Application>
  <PresentationFormat>نمایش روی پرده (4:3)</PresentationFormat>
  <Paragraphs>226</Paragraphs>
  <Slides>27</Slides>
  <Notes>8</Notes>
  <HiddenSlides>0</HiddenSlides>
  <MMClips>0</MMClips>
  <ScaleCrop>false</ScaleCrop>
  <HeadingPairs>
    <vt:vector size="6" baseType="variant">
      <vt:variant>
        <vt:lpstr>نوع خط بکاربرده شده</vt:lpstr>
      </vt:variant>
      <vt:variant>
        <vt:i4>7</vt:i4>
      </vt:variant>
      <vt:variant>
        <vt:lpstr>طرح زمینه</vt:lpstr>
      </vt:variant>
      <vt:variant>
        <vt:i4>1</vt:i4>
      </vt:variant>
      <vt:variant>
        <vt:lpstr>عنوان های اسلاید</vt:lpstr>
      </vt:variant>
      <vt:variant>
        <vt:i4>27</vt:i4>
      </vt:variant>
    </vt:vector>
  </HeadingPairs>
  <TitlesOfParts>
    <vt:vector size="35" baseType="lpstr">
      <vt:lpstr>Arial</vt:lpstr>
      <vt:lpstr>Arshia</vt:lpstr>
      <vt:lpstr>B Nazanin</vt:lpstr>
      <vt:lpstr>B Titr</vt:lpstr>
      <vt:lpstr>Calibri</vt:lpstr>
      <vt:lpstr>Times New Roman</vt:lpstr>
      <vt:lpstr>Wingdings</vt:lpstr>
      <vt:lpstr>Office Theme</vt:lpstr>
      <vt:lpstr>ارائه PowerPoint</vt:lpstr>
      <vt:lpstr>بچه‌هاي كوچك، حوادث بزرگ</vt:lpstr>
      <vt:lpstr>تعریف كودك:  </vt:lpstr>
      <vt:lpstr> علل اصلي مرگ كودكان در جهان</vt:lpstr>
      <vt:lpstr>تعریف آسيب: </vt:lpstr>
      <vt:lpstr>ارائه PowerPoint</vt:lpstr>
      <vt:lpstr>اپيدميولوژي آسيب‌ها: </vt:lpstr>
      <vt:lpstr>توزيع جهاني علل مرگ ناشي از مصدوميت ها: </vt:lpstr>
      <vt:lpstr>مرگ ناشي از سوانح غيرعمدي در كشور:</vt:lpstr>
      <vt:lpstr>ارتباط حوادث با سن:  </vt:lpstr>
      <vt:lpstr>ارتباط حوادث با جنس:  </vt:lpstr>
      <vt:lpstr>چه عواملي كودكان را در مقابل آسيب‌ها حساس مي‌كنند؟  </vt:lpstr>
      <vt:lpstr>چه عواملي كودكان را در مقابل آسيب‌ها حساس مي‌كنند؟  </vt:lpstr>
      <vt:lpstr>چه عواملي كودكان را در مقابل آسيب‌ها حساس مي‌كنند؟  </vt:lpstr>
      <vt:lpstr>عوامل اجتماعي- اقتصادي مؤثر در آسيب كودكان</vt:lpstr>
      <vt:lpstr>چگونگی تأثیر عوامل اقتصادي بر آسيب‌پذيري كودكان  </vt:lpstr>
      <vt:lpstr>ماتريس هادون  </vt:lpstr>
      <vt:lpstr>ماتريس هادون  </vt:lpstr>
      <vt:lpstr>استراتژي‌هاي 10 گانه هادون در مورد آسيب‌هاي كودكان  </vt:lpstr>
      <vt:lpstr>جدول راه‌كارهاي كليدي كاهش آسيب كودكان</vt:lpstr>
      <vt:lpstr>جدول راه‌كارهاي كليدي كاهش آسيب كودكان</vt:lpstr>
      <vt:lpstr> این نمودار نشان می دهد چه خطراتی کودکان 24-0 ماهه را تهدید می کند که باید از آن ها آگاه بود </vt:lpstr>
      <vt:lpstr> این نمودار نشان می دهد چه خطراتی کودکان 24-0 ماهه را تهدید می کند که باید از آن ها آگاه بود </vt:lpstr>
      <vt:lpstr> این نمودار نشان می دهد چه خطراتی کودکان 24-0 ماهه را تهدید می کند که باید از آن ها آگاه بود </vt:lpstr>
      <vt:lpstr> این نمودار نشان می دهد چه خطراتی کودکان 24-0 ماهه را تهدید می کند که باید از آن ها آگاه بود </vt:lpstr>
      <vt:lpstr>فيلم </vt:lpstr>
      <vt:lpstr>سلامت باشيد </vt:lpstr>
    </vt:vector>
  </TitlesOfParts>
  <Company>Office07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بچه‌هاي كوچك، حوادث بزرگ</dc:title>
  <dc:creator>abolghasemi-n</dc:creator>
  <cp:lastModifiedBy>SHB</cp:lastModifiedBy>
  <cp:revision>120</cp:revision>
  <dcterms:created xsi:type="dcterms:W3CDTF">2014-06-14T05:39:42Z</dcterms:created>
  <dcterms:modified xsi:type="dcterms:W3CDTF">2014-10-29T05:45:54Z</dcterms:modified>
</cp:coreProperties>
</file>